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9" r:id="rId3"/>
    <p:sldId id="260" r:id="rId4"/>
    <p:sldId id="261" r:id="rId5"/>
    <p:sldId id="262" r:id="rId6"/>
    <p:sldId id="264" r:id="rId7"/>
    <p:sldId id="314" r:id="rId8"/>
    <p:sldId id="282" r:id="rId9"/>
    <p:sldId id="266" r:id="rId10"/>
    <p:sldId id="267" r:id="rId11"/>
    <p:sldId id="270" r:id="rId12"/>
    <p:sldId id="271" r:id="rId13"/>
    <p:sldId id="272" r:id="rId14"/>
    <p:sldId id="273" r:id="rId15"/>
    <p:sldId id="275" r:id="rId16"/>
    <p:sldId id="277" r:id="rId17"/>
    <p:sldId id="279" r:id="rId18"/>
    <p:sldId id="284" r:id="rId19"/>
    <p:sldId id="285" r:id="rId20"/>
    <p:sldId id="288" r:id="rId21"/>
    <p:sldId id="289" r:id="rId22"/>
    <p:sldId id="290" r:id="rId23"/>
    <p:sldId id="292" r:id="rId24"/>
    <p:sldId id="293" r:id="rId25"/>
    <p:sldId id="294" r:id="rId26"/>
    <p:sldId id="297" r:id="rId27"/>
    <p:sldId id="296" r:id="rId28"/>
    <p:sldId id="303" r:id="rId29"/>
    <p:sldId id="302" r:id="rId30"/>
    <p:sldId id="306" r:id="rId31"/>
    <p:sldId id="308" r:id="rId32"/>
    <p:sldId id="311" r:id="rId33"/>
    <p:sldId id="312" r:id="rId34"/>
    <p:sldId id="313" r:id="rId3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4F67762B-5C6C-4FCC-9031-6B95A56F6B7C}" type="datetimeFigureOut">
              <a:rPr lang="ar-IQ" smtClean="0"/>
              <a:t>18/09/1443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4A80FA1-DF1E-4FC4-8D3D-8CBAAA741470}" type="slidenum">
              <a:rPr lang="ar-IQ" smtClean="0"/>
              <a:t>‹#›</a:t>
            </a:fld>
            <a:endParaRPr lang="ar-IQ"/>
          </a:p>
        </p:txBody>
      </p:sp>
    </p:spTree>
    <p:extLst>
      <p:ext uri="{BB962C8B-B14F-4D97-AF65-F5344CB8AC3E}">
        <p14:creationId xmlns:p14="http://schemas.microsoft.com/office/powerpoint/2010/main" val="56596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F67762B-5C6C-4FCC-9031-6B95A56F6B7C}" type="datetimeFigureOut">
              <a:rPr lang="ar-IQ" smtClean="0"/>
              <a:t>18/09/1443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4A80FA1-DF1E-4FC4-8D3D-8CBAAA741470}" type="slidenum">
              <a:rPr lang="ar-IQ" smtClean="0"/>
              <a:t>‹#›</a:t>
            </a:fld>
            <a:endParaRPr lang="ar-IQ"/>
          </a:p>
        </p:txBody>
      </p:sp>
    </p:spTree>
    <p:extLst>
      <p:ext uri="{BB962C8B-B14F-4D97-AF65-F5344CB8AC3E}">
        <p14:creationId xmlns:p14="http://schemas.microsoft.com/office/powerpoint/2010/main" val="2208879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F67762B-5C6C-4FCC-9031-6B95A56F6B7C}" type="datetimeFigureOut">
              <a:rPr lang="ar-IQ" smtClean="0"/>
              <a:t>18/09/1443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4A80FA1-DF1E-4FC4-8D3D-8CBAAA741470}" type="slidenum">
              <a:rPr lang="ar-IQ" smtClean="0"/>
              <a:t>‹#›</a:t>
            </a:fld>
            <a:endParaRPr lang="ar-IQ"/>
          </a:p>
        </p:txBody>
      </p:sp>
    </p:spTree>
    <p:extLst>
      <p:ext uri="{BB962C8B-B14F-4D97-AF65-F5344CB8AC3E}">
        <p14:creationId xmlns:p14="http://schemas.microsoft.com/office/powerpoint/2010/main" val="170311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F67762B-5C6C-4FCC-9031-6B95A56F6B7C}" type="datetimeFigureOut">
              <a:rPr lang="ar-IQ" smtClean="0"/>
              <a:t>18/09/1443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4A80FA1-DF1E-4FC4-8D3D-8CBAAA741470}" type="slidenum">
              <a:rPr lang="ar-IQ" smtClean="0"/>
              <a:t>‹#›</a:t>
            </a:fld>
            <a:endParaRPr lang="ar-IQ"/>
          </a:p>
        </p:txBody>
      </p:sp>
    </p:spTree>
    <p:extLst>
      <p:ext uri="{BB962C8B-B14F-4D97-AF65-F5344CB8AC3E}">
        <p14:creationId xmlns:p14="http://schemas.microsoft.com/office/powerpoint/2010/main" val="88865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7762B-5C6C-4FCC-9031-6B95A56F6B7C}" type="datetimeFigureOut">
              <a:rPr lang="ar-IQ" smtClean="0"/>
              <a:t>18/09/1443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4A80FA1-DF1E-4FC4-8D3D-8CBAAA741470}" type="slidenum">
              <a:rPr lang="ar-IQ" smtClean="0"/>
              <a:t>‹#›</a:t>
            </a:fld>
            <a:endParaRPr lang="ar-IQ"/>
          </a:p>
        </p:txBody>
      </p:sp>
    </p:spTree>
    <p:extLst>
      <p:ext uri="{BB962C8B-B14F-4D97-AF65-F5344CB8AC3E}">
        <p14:creationId xmlns:p14="http://schemas.microsoft.com/office/powerpoint/2010/main" val="196924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4F67762B-5C6C-4FCC-9031-6B95A56F6B7C}" type="datetimeFigureOut">
              <a:rPr lang="ar-IQ" smtClean="0"/>
              <a:t>18/09/1443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4A80FA1-DF1E-4FC4-8D3D-8CBAAA741470}" type="slidenum">
              <a:rPr lang="ar-IQ" smtClean="0"/>
              <a:t>‹#›</a:t>
            </a:fld>
            <a:endParaRPr lang="ar-IQ"/>
          </a:p>
        </p:txBody>
      </p:sp>
    </p:spTree>
    <p:extLst>
      <p:ext uri="{BB962C8B-B14F-4D97-AF65-F5344CB8AC3E}">
        <p14:creationId xmlns:p14="http://schemas.microsoft.com/office/powerpoint/2010/main" val="20424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4F67762B-5C6C-4FCC-9031-6B95A56F6B7C}" type="datetimeFigureOut">
              <a:rPr lang="ar-IQ" smtClean="0"/>
              <a:t>18/09/1443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4A80FA1-DF1E-4FC4-8D3D-8CBAAA741470}" type="slidenum">
              <a:rPr lang="ar-IQ" smtClean="0"/>
              <a:t>‹#›</a:t>
            </a:fld>
            <a:endParaRPr lang="ar-IQ"/>
          </a:p>
        </p:txBody>
      </p:sp>
    </p:spTree>
    <p:extLst>
      <p:ext uri="{BB962C8B-B14F-4D97-AF65-F5344CB8AC3E}">
        <p14:creationId xmlns:p14="http://schemas.microsoft.com/office/powerpoint/2010/main" val="60359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4F67762B-5C6C-4FCC-9031-6B95A56F6B7C}" type="datetimeFigureOut">
              <a:rPr lang="ar-IQ" smtClean="0"/>
              <a:t>18/09/1443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4A80FA1-DF1E-4FC4-8D3D-8CBAAA741470}" type="slidenum">
              <a:rPr lang="ar-IQ" smtClean="0"/>
              <a:t>‹#›</a:t>
            </a:fld>
            <a:endParaRPr lang="ar-IQ"/>
          </a:p>
        </p:txBody>
      </p:sp>
    </p:spTree>
    <p:extLst>
      <p:ext uri="{BB962C8B-B14F-4D97-AF65-F5344CB8AC3E}">
        <p14:creationId xmlns:p14="http://schemas.microsoft.com/office/powerpoint/2010/main" val="310929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7762B-5C6C-4FCC-9031-6B95A56F6B7C}" type="datetimeFigureOut">
              <a:rPr lang="ar-IQ" smtClean="0"/>
              <a:t>18/09/1443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4A80FA1-DF1E-4FC4-8D3D-8CBAAA741470}" type="slidenum">
              <a:rPr lang="ar-IQ" smtClean="0"/>
              <a:t>‹#›</a:t>
            </a:fld>
            <a:endParaRPr lang="ar-IQ"/>
          </a:p>
        </p:txBody>
      </p:sp>
    </p:spTree>
    <p:extLst>
      <p:ext uri="{BB962C8B-B14F-4D97-AF65-F5344CB8AC3E}">
        <p14:creationId xmlns:p14="http://schemas.microsoft.com/office/powerpoint/2010/main" val="114044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7762B-5C6C-4FCC-9031-6B95A56F6B7C}" type="datetimeFigureOut">
              <a:rPr lang="ar-IQ" smtClean="0"/>
              <a:t>18/09/1443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4A80FA1-DF1E-4FC4-8D3D-8CBAAA741470}" type="slidenum">
              <a:rPr lang="ar-IQ" smtClean="0"/>
              <a:t>‹#›</a:t>
            </a:fld>
            <a:endParaRPr lang="ar-IQ"/>
          </a:p>
        </p:txBody>
      </p:sp>
    </p:spTree>
    <p:extLst>
      <p:ext uri="{BB962C8B-B14F-4D97-AF65-F5344CB8AC3E}">
        <p14:creationId xmlns:p14="http://schemas.microsoft.com/office/powerpoint/2010/main" val="258330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7762B-5C6C-4FCC-9031-6B95A56F6B7C}" type="datetimeFigureOut">
              <a:rPr lang="ar-IQ" smtClean="0"/>
              <a:t>18/09/1443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4A80FA1-DF1E-4FC4-8D3D-8CBAAA741470}" type="slidenum">
              <a:rPr lang="ar-IQ" smtClean="0"/>
              <a:t>‹#›</a:t>
            </a:fld>
            <a:endParaRPr lang="ar-IQ"/>
          </a:p>
        </p:txBody>
      </p:sp>
    </p:spTree>
    <p:extLst>
      <p:ext uri="{BB962C8B-B14F-4D97-AF65-F5344CB8AC3E}">
        <p14:creationId xmlns:p14="http://schemas.microsoft.com/office/powerpoint/2010/main" val="88777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F67762B-5C6C-4FCC-9031-6B95A56F6B7C}" type="datetimeFigureOut">
              <a:rPr lang="ar-IQ" smtClean="0"/>
              <a:t>18/09/1443</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4A80FA1-DF1E-4FC4-8D3D-8CBAAA741470}" type="slidenum">
              <a:rPr lang="ar-IQ" smtClean="0"/>
              <a:t>‹#›</a:t>
            </a:fld>
            <a:endParaRPr lang="ar-IQ"/>
          </a:p>
        </p:txBody>
      </p:sp>
    </p:spTree>
    <p:extLst>
      <p:ext uri="{BB962C8B-B14F-4D97-AF65-F5344CB8AC3E}">
        <p14:creationId xmlns:p14="http://schemas.microsoft.com/office/powerpoint/2010/main" val="354980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1E44B9-81FD-497F-BE62-AB99A568D27D}" type="slidenum">
              <a:rPr lang="ar-IQ" smtClean="0"/>
              <a:t>1</a:t>
            </a:fld>
            <a:endParaRPr lang="ar-IQ"/>
          </a:p>
        </p:txBody>
      </p:sp>
      <p:sp>
        <p:nvSpPr>
          <p:cNvPr id="2" name="Title 1"/>
          <p:cNvSpPr>
            <a:spLocks noGrp="1"/>
          </p:cNvSpPr>
          <p:nvPr>
            <p:ph type="ctrTitle" idx="4294967295"/>
          </p:nvPr>
        </p:nvSpPr>
        <p:spPr>
          <a:xfrm>
            <a:off x="0" y="714375"/>
            <a:ext cx="8301038" cy="5522913"/>
          </a:xfrm>
        </p:spPr>
        <p:txBody>
          <a:bodyPr>
            <a:normAutofit/>
          </a:bodyPr>
          <a:lstStyle/>
          <a:p>
            <a:pPr lvl="0">
              <a:spcBef>
                <a:spcPct val="20000"/>
              </a:spcBef>
            </a:pPr>
            <a:r>
              <a:rPr lang="en-US" sz="1600" b="1" dirty="0" smtClean="0"/>
              <a:t>University of </a:t>
            </a:r>
            <a:r>
              <a:rPr lang="en-US" sz="1600" b="1" dirty="0"/>
              <a:t>B</a:t>
            </a:r>
            <a:r>
              <a:rPr lang="en-US" sz="1600" b="1" dirty="0" smtClean="0"/>
              <a:t>asra </a:t>
            </a:r>
            <a:br>
              <a:rPr lang="en-US" sz="1600" b="1" dirty="0" smtClean="0"/>
            </a:br>
            <a:r>
              <a:rPr lang="en-US" sz="1600" b="1" dirty="0" smtClean="0"/>
              <a:t>College of medicine </a:t>
            </a:r>
            <a:br>
              <a:rPr lang="en-US" sz="1600" b="1" dirty="0" smtClean="0"/>
            </a:br>
            <a:r>
              <a:rPr lang="en-US" sz="1600" b="1" dirty="0" smtClean="0"/>
              <a:t/>
            </a:r>
            <a:br>
              <a:rPr lang="en-US" sz="1600" b="1" dirty="0" smtClean="0"/>
            </a:br>
            <a:r>
              <a:rPr lang="en-US" sz="1600" b="1" dirty="0"/>
              <a:t/>
            </a:r>
            <a:br>
              <a:rPr lang="en-US" sz="1600" b="1" dirty="0"/>
            </a:br>
            <a:r>
              <a:rPr lang="en-US" sz="1600" b="1" dirty="0" smtClean="0"/>
              <a:t/>
            </a:r>
            <a:br>
              <a:rPr lang="en-US" sz="1600" b="1" dirty="0" smtClean="0"/>
            </a:br>
            <a:r>
              <a:rPr lang="en-US" b="1" dirty="0">
                <a:solidFill>
                  <a:srgbClr val="002060"/>
                </a:solidFill>
              </a:rPr>
              <a:t>The kidney and the urinary tract </a:t>
            </a:r>
            <a:r>
              <a:rPr lang="ar-IQ" b="1" dirty="0">
                <a:solidFill>
                  <a:srgbClr val="002060"/>
                </a:solidFill>
              </a:rPr>
              <a:t/>
            </a:r>
            <a:br>
              <a:rPr lang="ar-IQ" b="1" dirty="0">
                <a:solidFill>
                  <a:srgbClr val="002060"/>
                </a:solidFill>
              </a:rPr>
            </a:br>
            <a:r>
              <a:rPr lang="en-US" b="1" dirty="0">
                <a:solidFill>
                  <a:srgbClr val="002060"/>
                </a:solidFill>
              </a:rPr>
              <a:t>system</a:t>
            </a:r>
            <a:r>
              <a:rPr lang="en-US" dirty="0">
                <a:solidFill>
                  <a:srgbClr val="002060"/>
                </a:solidFill>
              </a:rPr>
              <a:t/>
            </a:r>
            <a:br>
              <a:rPr lang="en-US" dirty="0">
                <a:solidFill>
                  <a:srgbClr val="002060"/>
                </a:solidFill>
              </a:rPr>
            </a:br>
            <a:r>
              <a:rPr lang="en-US" sz="2400" b="1" dirty="0" smtClean="0"/>
              <a:t/>
            </a:r>
            <a:br>
              <a:rPr lang="en-US" sz="2400" b="1" dirty="0" smtClean="0"/>
            </a:br>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r>
              <a:rPr lang="en-US" sz="1900" b="1" i="1" dirty="0">
                <a:solidFill>
                  <a:prstClr val="black"/>
                </a:solidFill>
                <a:latin typeface="Cambria"/>
                <a:ea typeface="+mn-ea"/>
                <a:cs typeface="+mn-cs"/>
              </a:rPr>
              <a:t>Dr. </a:t>
            </a:r>
            <a:r>
              <a:rPr lang="en-US" sz="1900" b="1" i="1" dirty="0" err="1" smtClean="0">
                <a:solidFill>
                  <a:prstClr val="black"/>
                </a:solidFill>
                <a:latin typeface="Cambria"/>
                <a:ea typeface="+mn-ea"/>
                <a:cs typeface="+mn-cs"/>
              </a:rPr>
              <a:t>Zainab</a:t>
            </a:r>
            <a:r>
              <a:rPr lang="en-US" sz="1900" b="1" i="1" dirty="0" smtClean="0">
                <a:solidFill>
                  <a:prstClr val="black"/>
                </a:solidFill>
                <a:latin typeface="Cambria"/>
                <a:ea typeface="+mn-ea"/>
                <a:cs typeface="+mn-cs"/>
              </a:rPr>
              <a:t>  A. </a:t>
            </a:r>
            <a:r>
              <a:rPr lang="en-US" sz="1900" b="1" i="1" dirty="0" err="1" smtClean="0">
                <a:solidFill>
                  <a:prstClr val="black"/>
                </a:solidFill>
                <a:latin typeface="Cambria"/>
                <a:ea typeface="+mn-ea"/>
                <a:cs typeface="+mn-cs"/>
              </a:rPr>
              <a:t>Ameen</a:t>
            </a:r>
            <a:r>
              <a:rPr lang="en-US" sz="1900" b="1" i="1" dirty="0">
                <a:solidFill>
                  <a:prstClr val="black"/>
                </a:solidFill>
                <a:latin typeface="Cambria"/>
                <a:ea typeface="+mn-ea"/>
                <a:cs typeface="+mn-cs"/>
              </a:rPr>
              <a:t/>
            </a:r>
            <a:br>
              <a:rPr lang="en-US" sz="1900" b="1" i="1" dirty="0">
                <a:solidFill>
                  <a:prstClr val="black"/>
                </a:solidFill>
                <a:latin typeface="Cambria"/>
                <a:ea typeface="+mn-ea"/>
                <a:cs typeface="+mn-cs"/>
              </a:rPr>
            </a:br>
            <a:r>
              <a:rPr lang="en-US" sz="1900" b="1" i="1" dirty="0" smtClean="0">
                <a:solidFill>
                  <a:prstClr val="black"/>
                </a:solidFill>
                <a:latin typeface="Cambria"/>
                <a:ea typeface="+mn-ea"/>
                <a:cs typeface="+mn-cs"/>
              </a:rPr>
              <a:t>Iraqi board of histopathology and forensic medicine</a:t>
            </a:r>
            <a:r>
              <a:rPr lang="en-US" sz="2400" dirty="0" smtClean="0"/>
              <a:t/>
            </a:r>
            <a:br>
              <a:rPr lang="en-US" sz="2400" dirty="0" smtClean="0"/>
            </a:br>
            <a:endParaRPr lang="ar-IQ" sz="2400" dirty="0"/>
          </a:p>
        </p:txBody>
      </p:sp>
      <p:pic>
        <p:nvPicPr>
          <p:cNvPr id="4" name="Picture 3" descr="C:\Users\hp\Downloads\IMG_45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523" y="332656"/>
            <a:ext cx="1296144" cy="10527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p\Downloads\IMG_45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18" y="332656"/>
            <a:ext cx="1173045" cy="105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3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14" y="2349330"/>
            <a:ext cx="3960440" cy="1143000"/>
          </a:xfrm>
        </p:spPr>
        <p:txBody>
          <a:bodyPr>
            <a:normAutofit fontScale="90000"/>
          </a:bodyPr>
          <a:lstStyle/>
          <a:p>
            <a:pPr algn="l"/>
            <a:r>
              <a:rPr lang="en-US" dirty="0" smtClean="0"/>
              <a:t/>
            </a:r>
            <a:br>
              <a:rPr lang="en-US" dirty="0" smtClean="0"/>
            </a:br>
            <a:r>
              <a:rPr lang="en-US" dirty="0"/>
              <a:t/>
            </a:r>
            <a:br>
              <a:rPr lang="en-US" dirty="0"/>
            </a:br>
            <a:r>
              <a:rPr lang="en-US" dirty="0"/>
              <a:t>	</a:t>
            </a:r>
            <a:r>
              <a:rPr lang="en-US" b="1" dirty="0" smtClean="0">
                <a:solidFill>
                  <a:srgbClr val="0070C0"/>
                </a:solidFill>
              </a:rPr>
              <a:t>Morphology</a:t>
            </a:r>
            <a:r>
              <a:rPr lang="en-US" b="1" dirty="0" smtClean="0"/>
              <a:t/>
            </a:r>
            <a:br>
              <a:rPr lang="en-US" b="1" dirty="0" smtClean="0"/>
            </a:br>
            <a:r>
              <a:rPr lang="en-US" b="1" dirty="0" smtClean="0"/>
              <a:t/>
            </a:r>
            <a:br>
              <a:rPr lang="en-US" b="1" dirty="0" smtClean="0"/>
            </a:br>
            <a:r>
              <a:rPr lang="en-US" b="1" dirty="0" smtClean="0">
                <a:solidFill>
                  <a:srgbClr val="00B050"/>
                </a:solidFill>
              </a:rPr>
              <a:t>Gross</a:t>
            </a:r>
            <a:r>
              <a:rPr lang="en-US" dirty="0" smtClean="0"/>
              <a:t/>
            </a:r>
            <a:br>
              <a:rPr lang="en-US" dirty="0" smtClean="0"/>
            </a:br>
            <a:r>
              <a:rPr lang="en-US" sz="3100" dirty="0"/>
              <a:t>-</a:t>
            </a:r>
            <a:r>
              <a:rPr lang="en-US" sz="3100" dirty="0" smtClean="0"/>
              <a:t> Well defined solitary         large (3-15cm) unilateral   mass </a:t>
            </a:r>
            <a:br>
              <a:rPr lang="en-US" sz="3100" dirty="0" smtClean="0"/>
            </a:br>
            <a:r>
              <a:rPr lang="en-US" sz="3100" dirty="0" smtClean="0"/>
              <a:t/>
            </a:r>
            <a:br>
              <a:rPr lang="en-US" sz="3100" dirty="0" smtClean="0"/>
            </a:br>
            <a:r>
              <a:rPr lang="en-US" sz="3100" dirty="0" smtClean="0"/>
              <a:t>- yellow-orange cut              section , prominent           hemorrhage and cystic </a:t>
            </a:r>
            <a:r>
              <a:rPr lang="en-US" sz="3100" dirty="0"/>
              <a:t> </a:t>
            </a:r>
            <a:r>
              <a:rPr lang="en-US" sz="3100" dirty="0" smtClean="0"/>
              <a:t>    changes  </a:t>
            </a:r>
            <a:br>
              <a:rPr lang="en-US" sz="3100" dirty="0" smtClean="0"/>
            </a:br>
            <a:r>
              <a:rPr lang="en-US" sz="3100" dirty="0" smtClean="0"/>
              <a:t/>
            </a:r>
            <a:br>
              <a:rPr lang="en-US" sz="3100" dirty="0" smtClean="0"/>
            </a:br>
            <a:endParaRPr lang="ar-IQ" sz="3100" dirty="0"/>
          </a:p>
        </p:txBody>
      </p:sp>
      <p:pic>
        <p:nvPicPr>
          <p:cNvPr id="3" name="Picture 2" descr="C:\Users\hp\Downloads\IMG_1619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32656"/>
            <a:ext cx="4140623" cy="61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690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96952"/>
            <a:ext cx="3672408" cy="1143000"/>
          </a:xfrm>
        </p:spPr>
        <p:txBody>
          <a:bodyPr>
            <a:normAutofit fontScale="90000"/>
          </a:bodyPr>
          <a:lstStyle/>
          <a:p>
            <a:pPr algn="l"/>
            <a:r>
              <a:rPr lang="en-US" sz="5400" b="1" dirty="0" smtClean="0">
                <a:solidFill>
                  <a:srgbClr val="00B050"/>
                </a:solidFill>
              </a:rPr>
              <a:t>Microscopy</a:t>
            </a:r>
            <a:r>
              <a:rPr lang="en-US" dirty="0" smtClean="0"/>
              <a:t/>
            </a:r>
            <a:br>
              <a:rPr lang="en-US" dirty="0" smtClean="0"/>
            </a:br>
            <a:r>
              <a:rPr lang="en-US" dirty="0" smtClean="0"/>
              <a:t/>
            </a:r>
            <a:br>
              <a:rPr lang="en-US" dirty="0" smtClean="0"/>
            </a:br>
            <a:r>
              <a:rPr lang="en-US" sz="3100" dirty="0" smtClean="0"/>
              <a:t>Compact nests and sheets of cells with clear cytoplasm and </a:t>
            </a:r>
            <a:r>
              <a:rPr lang="ar-IQ" sz="3100" dirty="0" smtClean="0"/>
              <a:t>  </a:t>
            </a:r>
            <a:r>
              <a:rPr lang="en-US" sz="3100" dirty="0" smtClean="0"/>
              <a:t>distinct membranes , small round nuclei , scant and highly vascularized </a:t>
            </a:r>
            <a:r>
              <a:rPr lang="en-US" sz="3100" dirty="0" err="1" smtClean="0"/>
              <a:t>stroma</a:t>
            </a:r>
            <a:r>
              <a:rPr lang="en-US" sz="3100" dirty="0" smtClean="0"/>
              <a:t/>
            </a:r>
            <a:br>
              <a:rPr lang="en-US" sz="3100" dirty="0" smtClean="0"/>
            </a:br>
            <a:endParaRPr lang="ar-IQ" sz="3100" dirty="0"/>
          </a:p>
        </p:txBody>
      </p:sp>
      <p:pic>
        <p:nvPicPr>
          <p:cNvPr id="5122" name="Picture 2" descr="C:\Users\hp\Downloads\IMG_1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0"/>
            <a:ext cx="5508104" cy="473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884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52936"/>
            <a:ext cx="8229600" cy="1143000"/>
          </a:xfrm>
        </p:spPr>
        <p:txBody>
          <a:bodyPr>
            <a:normAutofit fontScale="90000"/>
          </a:bodyPr>
          <a:lstStyle/>
          <a:p>
            <a:pPr algn="l"/>
            <a:r>
              <a:rPr lang="en-US" b="1" dirty="0" smtClean="0">
                <a:solidFill>
                  <a:srgbClr val="FF0000"/>
                </a:solidFill>
              </a:rPr>
              <a:t>Papillary carcinoma </a:t>
            </a:r>
            <a:br>
              <a:rPr lang="en-US" b="1" dirty="0" smtClean="0">
                <a:solidFill>
                  <a:srgbClr val="FF0000"/>
                </a:solidFill>
              </a:rPr>
            </a:br>
            <a:r>
              <a:rPr lang="en-US" dirty="0" smtClean="0"/>
              <a:t/>
            </a:r>
            <a:br>
              <a:rPr lang="en-US" dirty="0" smtClean="0"/>
            </a:br>
            <a:r>
              <a:rPr lang="en-US" dirty="0" smtClean="0"/>
              <a:t>- </a:t>
            </a:r>
            <a:r>
              <a:rPr lang="en-US" sz="3600" dirty="0" smtClean="0">
                <a:solidFill>
                  <a:srgbClr val="00B050"/>
                </a:solidFill>
              </a:rPr>
              <a:t>10% to 15% </a:t>
            </a:r>
            <a:r>
              <a:rPr lang="en-US" sz="3600" dirty="0" smtClean="0"/>
              <a:t>of renal cancers</a:t>
            </a:r>
            <a:br>
              <a:rPr lang="en-US" sz="3600" dirty="0" smtClean="0"/>
            </a:br>
            <a:r>
              <a:rPr lang="en-US" sz="3600" dirty="0" smtClean="0"/>
              <a:t>- </a:t>
            </a:r>
            <a:r>
              <a:rPr lang="en-US" sz="3600" dirty="0" smtClean="0">
                <a:solidFill>
                  <a:srgbClr val="00B050"/>
                </a:solidFill>
              </a:rPr>
              <a:t>Papillary</a:t>
            </a:r>
            <a:r>
              <a:rPr lang="en-US" sz="3600" dirty="0" smtClean="0"/>
              <a:t> growth pattern </a:t>
            </a:r>
            <a:br>
              <a:rPr lang="en-US" sz="3600" dirty="0" smtClean="0"/>
            </a:br>
            <a:r>
              <a:rPr lang="en-US" sz="3600" dirty="0" smtClean="0"/>
              <a:t>- Familial and sporadic forms</a:t>
            </a:r>
            <a:br>
              <a:rPr lang="en-US" sz="3600" dirty="0" smtClean="0"/>
            </a:br>
            <a:r>
              <a:rPr lang="en-US" sz="3600" dirty="0" smtClean="0"/>
              <a:t>- </a:t>
            </a:r>
            <a:r>
              <a:rPr lang="en-US" sz="3600" dirty="0"/>
              <a:t>N</a:t>
            </a:r>
            <a:r>
              <a:rPr lang="en-US" sz="3600" dirty="0" smtClean="0"/>
              <a:t>ot associated with 3p deletions</a:t>
            </a:r>
            <a:br>
              <a:rPr lang="en-US" sz="3600" dirty="0" smtClean="0"/>
            </a:br>
            <a:r>
              <a:rPr lang="en-US" sz="3600" dirty="0" smtClean="0"/>
              <a:t>- </a:t>
            </a:r>
            <a:r>
              <a:rPr lang="en-US" sz="3600" dirty="0" err="1" smtClean="0"/>
              <a:t>Trisomies</a:t>
            </a:r>
            <a:r>
              <a:rPr lang="en-US" sz="3600" dirty="0" smtClean="0"/>
              <a:t> 7 and 17 and loss of Y , most cases         have </a:t>
            </a:r>
            <a:r>
              <a:rPr lang="en-US" sz="3600" dirty="0" smtClean="0">
                <a:solidFill>
                  <a:srgbClr val="00B050"/>
                </a:solidFill>
              </a:rPr>
              <a:t>MET</a:t>
            </a:r>
            <a:r>
              <a:rPr lang="en-US" sz="3600" dirty="0" smtClean="0"/>
              <a:t> gene mutation on chromosome 7 </a:t>
            </a:r>
            <a:br>
              <a:rPr lang="en-US" sz="3600" dirty="0" smtClean="0"/>
            </a:br>
            <a:endParaRPr lang="ar-IQ" sz="3600" dirty="0"/>
          </a:p>
        </p:txBody>
      </p:sp>
    </p:spTree>
    <p:extLst>
      <p:ext uri="{BB962C8B-B14F-4D97-AF65-F5344CB8AC3E}">
        <p14:creationId xmlns:p14="http://schemas.microsoft.com/office/powerpoint/2010/main" val="3522987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52936"/>
            <a:ext cx="4176464" cy="1143000"/>
          </a:xfrm>
        </p:spPr>
        <p:txBody>
          <a:bodyPr>
            <a:normAutofit fontScale="90000"/>
          </a:bodyPr>
          <a:lstStyle/>
          <a:p>
            <a:pPr algn="l"/>
            <a:r>
              <a:rPr lang="en-US" b="1" dirty="0" smtClean="0">
                <a:solidFill>
                  <a:srgbClr val="0070C0"/>
                </a:solidFill>
              </a:rPr>
              <a:t>Morphology</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B050"/>
                </a:solidFill>
              </a:rPr>
              <a:t>Gross</a:t>
            </a:r>
            <a:r>
              <a:rPr lang="en-US" sz="3100" b="1" dirty="0" smtClean="0">
                <a:solidFill>
                  <a:srgbClr val="00B050"/>
                </a:solidFill>
              </a:rPr>
              <a:t/>
            </a:r>
            <a:br>
              <a:rPr lang="en-US" sz="3100" b="1" dirty="0" smtClean="0">
                <a:solidFill>
                  <a:srgbClr val="00B050"/>
                </a:solidFill>
              </a:rPr>
            </a:br>
            <a:r>
              <a:rPr lang="en-US" sz="3100" dirty="0" smtClean="0"/>
              <a:t>- Tend to be </a:t>
            </a:r>
            <a:r>
              <a:rPr lang="en-US" sz="3100" dirty="0" smtClean="0"/>
              <a:t>multifocal </a:t>
            </a:r>
            <a:r>
              <a:rPr lang="en-US" sz="3100" dirty="0" smtClean="0"/>
              <a:t>and    bilateral </a:t>
            </a:r>
            <a:br>
              <a:rPr lang="en-US" sz="3100" dirty="0" smtClean="0"/>
            </a:br>
            <a:r>
              <a:rPr lang="en-US" sz="3100" dirty="0" smtClean="0"/>
              <a:t>- May show necrosis               ,hemorrhage, cystic              degenerations </a:t>
            </a:r>
            <a:br>
              <a:rPr lang="en-US" sz="3100" dirty="0" smtClean="0"/>
            </a:br>
            <a:r>
              <a:rPr lang="en-US" sz="3100" dirty="0" smtClean="0"/>
              <a:t>- less vibrantly yellow-            orange</a:t>
            </a:r>
            <a:r>
              <a:rPr lang="ar-IQ" sz="3100" dirty="0" smtClean="0"/>
              <a:t> </a:t>
            </a:r>
            <a:r>
              <a:rPr lang="ar-IQ" b="1" dirty="0" smtClean="0">
                <a:solidFill>
                  <a:srgbClr val="00B050"/>
                </a:solidFill>
              </a:rPr>
              <a:t/>
            </a:r>
            <a:br>
              <a:rPr lang="ar-IQ" b="1" dirty="0" smtClean="0">
                <a:solidFill>
                  <a:srgbClr val="00B050"/>
                </a:solidFill>
              </a:rPr>
            </a:br>
            <a:endParaRPr lang="ar-IQ" dirty="0"/>
          </a:p>
        </p:txBody>
      </p:sp>
      <p:pic>
        <p:nvPicPr>
          <p:cNvPr id="8194" name="Picture 2" descr="C:\Users\hp\Downloads\IMG_16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836712"/>
            <a:ext cx="409701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876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36912"/>
            <a:ext cx="4392488" cy="1143000"/>
          </a:xfrm>
        </p:spPr>
        <p:txBody>
          <a:bodyPr>
            <a:normAutofit fontScale="90000"/>
          </a:bodyPr>
          <a:lstStyle/>
          <a:p>
            <a:pPr algn="l"/>
            <a:r>
              <a:rPr lang="en-US" b="1" dirty="0" smtClean="0">
                <a:solidFill>
                  <a:srgbClr val="00B050"/>
                </a:solidFill>
              </a:rPr>
              <a:t>   Microscopy</a:t>
            </a:r>
            <a:r>
              <a:rPr lang="en-US" dirty="0" smtClean="0"/>
              <a:t/>
            </a:r>
            <a:br>
              <a:rPr lang="en-US" dirty="0" smtClean="0"/>
            </a:br>
            <a:r>
              <a:rPr lang="en-US" dirty="0" smtClean="0"/>
              <a:t/>
            </a:r>
            <a:br>
              <a:rPr lang="en-US" dirty="0" smtClean="0"/>
            </a:br>
            <a:r>
              <a:rPr lang="en-US" sz="3100" dirty="0" smtClean="0"/>
              <a:t>. Cuboidal or low columnar       cells arranged in </a:t>
            </a:r>
            <a:r>
              <a:rPr lang="en-US" sz="3100" dirty="0" smtClean="0">
                <a:solidFill>
                  <a:srgbClr val="FF0000"/>
                </a:solidFill>
              </a:rPr>
              <a:t>papilla </a:t>
            </a:r>
            <a:r>
              <a:rPr lang="en-US" sz="3100" dirty="0" smtClean="0"/>
              <a:t>         with </a:t>
            </a:r>
            <a:r>
              <a:rPr lang="en-US" sz="3100" dirty="0" err="1" smtClean="0"/>
              <a:t>fibrovascular</a:t>
            </a:r>
            <a:r>
              <a:rPr lang="en-US" sz="3100" dirty="0" smtClean="0"/>
              <a:t> core</a:t>
            </a:r>
            <a:br>
              <a:rPr lang="en-US" sz="3100" dirty="0" smtClean="0"/>
            </a:br>
            <a:r>
              <a:rPr lang="en-US" sz="3100" dirty="0" smtClean="0"/>
              <a:t>. </a:t>
            </a:r>
            <a:r>
              <a:rPr lang="en-US" sz="3100" dirty="0" smtClean="0">
                <a:solidFill>
                  <a:srgbClr val="FF0000"/>
                </a:solidFill>
              </a:rPr>
              <a:t>Foamy macrophages </a:t>
            </a:r>
            <a:r>
              <a:rPr lang="en-US" sz="3100" dirty="0" smtClean="0"/>
              <a:t>are        common in the papillary        cores</a:t>
            </a:r>
            <a:br>
              <a:rPr lang="en-US" sz="3100" dirty="0" smtClean="0"/>
            </a:br>
            <a:r>
              <a:rPr lang="en-US" sz="3100" dirty="0" smtClean="0"/>
              <a:t>. </a:t>
            </a:r>
            <a:r>
              <a:rPr lang="en-US" sz="3100" dirty="0" err="1" smtClean="0">
                <a:solidFill>
                  <a:srgbClr val="FF0000"/>
                </a:solidFill>
              </a:rPr>
              <a:t>Psammoma</a:t>
            </a:r>
            <a:r>
              <a:rPr lang="en-US" sz="3100" dirty="0" smtClean="0">
                <a:solidFill>
                  <a:srgbClr val="FF0000"/>
                </a:solidFill>
              </a:rPr>
              <a:t> bodies </a:t>
            </a:r>
            <a:r>
              <a:rPr lang="en-US" sz="3100" dirty="0" smtClean="0"/>
              <a:t>may be    present </a:t>
            </a:r>
            <a:br>
              <a:rPr lang="en-US" sz="3100" dirty="0" smtClean="0"/>
            </a:br>
            <a:r>
              <a:rPr lang="en-US" sz="3100" dirty="0" smtClean="0"/>
              <a:t>. The </a:t>
            </a:r>
            <a:r>
              <a:rPr lang="en-US" sz="3100" dirty="0" err="1" smtClean="0"/>
              <a:t>stroma</a:t>
            </a:r>
            <a:r>
              <a:rPr lang="en-US" sz="3100" dirty="0" smtClean="0"/>
              <a:t> is usually scanty    but highly vascularized</a:t>
            </a:r>
            <a:endParaRPr lang="ar-IQ" sz="3100" dirty="0"/>
          </a:p>
        </p:txBody>
      </p:sp>
      <p:pic>
        <p:nvPicPr>
          <p:cNvPr id="6146" name="Picture 2" descr="C:\Users\hp\Downloads\IMG_1641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9571"/>
            <a:ext cx="4392488" cy="471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907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564904"/>
            <a:ext cx="8229600" cy="1143000"/>
          </a:xfrm>
        </p:spPr>
        <p:txBody>
          <a:bodyPr>
            <a:normAutofit fontScale="90000"/>
          </a:bodyPr>
          <a:lstStyle/>
          <a:p>
            <a:pPr algn="l"/>
            <a:r>
              <a:rPr lang="en-US" b="1" dirty="0" err="1" smtClean="0">
                <a:solidFill>
                  <a:srgbClr val="FF0000"/>
                </a:solidFill>
              </a:rPr>
              <a:t>Chromophobe</a:t>
            </a:r>
            <a:r>
              <a:rPr lang="en-US" b="1" dirty="0" smtClean="0">
                <a:solidFill>
                  <a:srgbClr val="FF0000"/>
                </a:solidFill>
              </a:rPr>
              <a:t> carcinoma</a:t>
            </a:r>
            <a:r>
              <a:rPr lang="en-US" dirty="0" smtClean="0"/>
              <a:t/>
            </a:r>
            <a:br>
              <a:rPr lang="en-US" dirty="0" smtClean="0"/>
            </a:br>
            <a:r>
              <a:rPr lang="en-US" dirty="0" smtClean="0"/>
              <a:t/>
            </a:r>
            <a:br>
              <a:rPr lang="en-US" dirty="0" smtClean="0"/>
            </a:br>
            <a:r>
              <a:rPr lang="en-US" dirty="0" smtClean="0"/>
              <a:t> </a:t>
            </a:r>
            <a:r>
              <a:rPr lang="en-US" sz="3100" dirty="0" smtClean="0"/>
              <a:t>- </a:t>
            </a:r>
            <a:r>
              <a:rPr lang="en-US" sz="3100" b="1" dirty="0" smtClean="0">
                <a:solidFill>
                  <a:srgbClr val="00B050"/>
                </a:solidFill>
              </a:rPr>
              <a:t>5%</a:t>
            </a:r>
            <a:r>
              <a:rPr lang="en-US" sz="3100" dirty="0" smtClean="0"/>
              <a:t> of renal cell cancers   </a:t>
            </a:r>
            <a:r>
              <a:rPr lang="en-US" sz="3100" dirty="0"/>
              <a:t/>
            </a:r>
            <a:br>
              <a:rPr lang="en-US" sz="3100" dirty="0"/>
            </a:br>
            <a:r>
              <a:rPr lang="en-US" sz="3100" dirty="0" smtClean="0"/>
              <a:t> - Multiple chromosome losses </a:t>
            </a:r>
            <a:r>
              <a:rPr lang="en-US" sz="3100" dirty="0" smtClean="0"/>
              <a:t>→ </a:t>
            </a:r>
            <a:r>
              <a:rPr lang="en-US" sz="3100" dirty="0" smtClean="0"/>
              <a:t>extreme                            </a:t>
            </a:r>
            <a:r>
              <a:rPr lang="en-US" sz="3100" b="1" dirty="0" err="1" smtClean="0">
                <a:solidFill>
                  <a:srgbClr val="00B050"/>
                </a:solidFill>
              </a:rPr>
              <a:t>hypodiploidy</a:t>
            </a:r>
            <a:r>
              <a:rPr lang="en-US" sz="3100" b="1" dirty="0" smtClean="0">
                <a:solidFill>
                  <a:srgbClr val="00B050"/>
                </a:solidFill>
              </a:rPr>
              <a:t> </a:t>
            </a:r>
            <a:r>
              <a:rPr lang="en-US" sz="3100" dirty="0" smtClean="0"/>
              <a:t> </a:t>
            </a:r>
            <a:r>
              <a:rPr lang="en-US" sz="3100" dirty="0"/>
              <a:t/>
            </a:r>
            <a:br>
              <a:rPr lang="en-US" sz="3100" dirty="0"/>
            </a:br>
            <a:r>
              <a:rPr lang="en-US" sz="3100" dirty="0" smtClean="0"/>
              <a:t> - Arise  from </a:t>
            </a:r>
            <a:r>
              <a:rPr lang="en-US" sz="3100" b="1" dirty="0" smtClean="0">
                <a:solidFill>
                  <a:srgbClr val="00B050"/>
                </a:solidFill>
              </a:rPr>
              <a:t>intercalated</a:t>
            </a:r>
            <a:r>
              <a:rPr lang="en-US" sz="3100" dirty="0" smtClean="0"/>
              <a:t> cells of collecting ducts </a:t>
            </a:r>
            <a:br>
              <a:rPr lang="en-US" sz="3100" dirty="0" smtClean="0"/>
            </a:br>
            <a:r>
              <a:rPr lang="en-US" sz="3100" dirty="0" smtClean="0"/>
              <a:t> - </a:t>
            </a:r>
            <a:r>
              <a:rPr lang="en-US" sz="3100" b="1" dirty="0" smtClean="0">
                <a:solidFill>
                  <a:srgbClr val="00B050"/>
                </a:solidFill>
              </a:rPr>
              <a:t>Excellent prognosis </a:t>
            </a:r>
            <a:r>
              <a:rPr lang="en-US" sz="3100" dirty="0" smtClean="0"/>
              <a:t>compared with that of the clear        cell and papillary cancers</a:t>
            </a:r>
            <a:endParaRPr lang="ar-IQ" sz="3100" dirty="0"/>
          </a:p>
        </p:txBody>
      </p:sp>
    </p:spTree>
    <p:extLst>
      <p:ext uri="{BB962C8B-B14F-4D97-AF65-F5344CB8AC3E}">
        <p14:creationId xmlns:p14="http://schemas.microsoft.com/office/powerpoint/2010/main" val="230854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35807"/>
            <a:ext cx="4176464" cy="1143000"/>
          </a:xfrm>
        </p:spPr>
        <p:txBody>
          <a:bodyPr>
            <a:normAutofit fontScale="90000"/>
          </a:bodyPr>
          <a:lstStyle/>
          <a:p>
            <a:pPr algn="l"/>
            <a:r>
              <a:rPr lang="en-US" b="1" dirty="0" smtClean="0">
                <a:solidFill>
                  <a:srgbClr val="00B050"/>
                </a:solidFill>
              </a:rPr>
              <a:t> </a:t>
            </a:r>
            <a:br>
              <a:rPr lang="en-US" b="1" dirty="0" smtClean="0">
                <a:solidFill>
                  <a:srgbClr val="00B050"/>
                </a:solidFill>
              </a:rPr>
            </a:br>
            <a:r>
              <a:rPr lang="en-US" b="1" dirty="0">
                <a:solidFill>
                  <a:srgbClr val="00B050"/>
                </a:solidFill>
              </a:rPr>
              <a:t/>
            </a:r>
            <a:br>
              <a:rPr lang="en-US" b="1" dirty="0">
                <a:solidFill>
                  <a:srgbClr val="00B050"/>
                </a:solidFill>
              </a:rPr>
            </a:br>
            <a:r>
              <a:rPr lang="en-US" sz="3100" b="1" dirty="0" smtClean="0">
                <a:solidFill>
                  <a:srgbClr val="0070C0"/>
                </a:solidFill>
              </a:rPr>
              <a:t>Morphology</a:t>
            </a:r>
            <a:r>
              <a:rPr lang="en-US" sz="3100" b="1" dirty="0">
                <a:solidFill>
                  <a:srgbClr val="0070C0"/>
                </a:solidFill>
              </a:rPr>
              <a:t/>
            </a:r>
            <a:br>
              <a:rPr lang="en-US" sz="3100" b="1" dirty="0">
                <a:solidFill>
                  <a:srgbClr val="0070C0"/>
                </a:solidFill>
              </a:rPr>
            </a:br>
            <a:r>
              <a:rPr lang="en-US" sz="3100" b="1" dirty="0" smtClean="0">
                <a:solidFill>
                  <a:srgbClr val="0070C0"/>
                </a:solidFill>
              </a:rPr>
              <a:t/>
            </a:r>
            <a:br>
              <a:rPr lang="en-US" sz="3100" b="1" dirty="0" smtClean="0">
                <a:solidFill>
                  <a:srgbClr val="0070C0"/>
                </a:solidFill>
              </a:rPr>
            </a:br>
            <a:r>
              <a:rPr lang="en-US" sz="3100" b="1" dirty="0" smtClean="0">
                <a:solidFill>
                  <a:srgbClr val="00B050"/>
                </a:solidFill>
              </a:rPr>
              <a:t>Gross</a:t>
            </a:r>
            <a:r>
              <a:rPr lang="en-US" sz="3100" b="1" dirty="0">
                <a:solidFill>
                  <a:srgbClr val="00B050"/>
                </a:solidFill>
              </a:rPr>
              <a:t/>
            </a:r>
            <a:br>
              <a:rPr lang="en-US" sz="3100" b="1" dirty="0">
                <a:solidFill>
                  <a:srgbClr val="00B050"/>
                </a:solidFill>
              </a:rPr>
            </a:br>
            <a:r>
              <a:rPr lang="en-US" sz="3100" b="1" dirty="0"/>
              <a:t>-</a:t>
            </a:r>
            <a:r>
              <a:rPr lang="en-US" sz="3100" b="1" dirty="0">
                <a:solidFill>
                  <a:srgbClr val="00B050"/>
                </a:solidFill>
              </a:rPr>
              <a:t> </a:t>
            </a:r>
            <a:r>
              <a:rPr lang="en-US" sz="3100" dirty="0"/>
              <a:t>Tan brown</a:t>
            </a:r>
            <a:br>
              <a:rPr lang="en-US" sz="3100" dirty="0"/>
            </a:br>
            <a:r>
              <a:rPr lang="en-US" sz="3100" dirty="0" smtClean="0"/>
              <a:t> Well </a:t>
            </a:r>
            <a:r>
              <a:rPr lang="en-US" sz="3100" dirty="0"/>
              <a:t>circumscribed </a:t>
            </a:r>
            <a:r>
              <a:rPr lang="en-US" sz="3100" dirty="0" smtClean="0"/>
              <a:t/>
            </a:r>
            <a:br>
              <a:rPr lang="en-US" sz="3100" dirty="0" smtClean="0"/>
            </a:br>
            <a:r>
              <a:rPr lang="en-US" sz="3100" dirty="0"/>
              <a:t> </a:t>
            </a:r>
            <a:r>
              <a:rPr lang="en-US" sz="3100" dirty="0" smtClean="0"/>
              <a:t>solitary </a:t>
            </a:r>
            <a:r>
              <a:rPr lang="en-US" sz="3100" dirty="0"/>
              <a:t>mass </a:t>
            </a:r>
            <a:r>
              <a:rPr lang="en-US" b="1" dirty="0">
                <a:solidFill>
                  <a:srgbClr val="00B050"/>
                </a:solidFill>
              </a:rPr>
              <a:t/>
            </a:r>
            <a:br>
              <a:rPr lang="en-US" b="1" dirty="0">
                <a:solidFill>
                  <a:srgbClr val="00B050"/>
                </a:solidFill>
              </a:rPr>
            </a:br>
            <a:r>
              <a:rPr lang="en-US" b="1" dirty="0" smtClean="0">
                <a:solidFill>
                  <a:srgbClr val="00B050"/>
                </a:solidFill>
              </a:rPr>
              <a:t/>
            </a:r>
            <a:br>
              <a:rPr lang="en-US" b="1" dirty="0" smtClean="0">
                <a:solidFill>
                  <a:srgbClr val="00B050"/>
                </a:solidFill>
              </a:rPr>
            </a:br>
            <a:r>
              <a:rPr lang="en-US" sz="3100" b="1" dirty="0" smtClean="0">
                <a:solidFill>
                  <a:srgbClr val="00B050"/>
                </a:solidFill>
              </a:rPr>
              <a:t>Microscopy</a:t>
            </a:r>
            <a:r>
              <a:rPr lang="en-US" b="1" dirty="0" smtClean="0">
                <a:solidFill>
                  <a:srgbClr val="00B050"/>
                </a:solidFill>
              </a:rPr>
              <a:t/>
            </a:r>
            <a:br>
              <a:rPr lang="en-US" b="1" dirty="0" smtClean="0">
                <a:solidFill>
                  <a:srgbClr val="00B050"/>
                </a:solidFill>
              </a:rPr>
            </a:br>
            <a:r>
              <a:rPr lang="en-US" sz="3100" dirty="0" smtClean="0"/>
              <a:t>.</a:t>
            </a:r>
            <a:r>
              <a:rPr lang="en-US" b="1" dirty="0" smtClean="0">
                <a:solidFill>
                  <a:srgbClr val="00B050"/>
                </a:solidFill>
              </a:rPr>
              <a:t> </a:t>
            </a:r>
            <a:r>
              <a:rPr lang="en-US" sz="3100" dirty="0" smtClean="0"/>
              <a:t>Pale </a:t>
            </a:r>
            <a:r>
              <a:rPr lang="en-US" sz="3100" dirty="0" err="1" smtClean="0"/>
              <a:t>eosinophilic</a:t>
            </a:r>
            <a:r>
              <a:rPr lang="en-US" sz="3100" dirty="0" smtClean="0"/>
              <a:t> cells,          </a:t>
            </a:r>
            <a:r>
              <a:rPr lang="en-US" sz="3100" dirty="0" err="1" smtClean="0"/>
              <a:t>perinuclear</a:t>
            </a:r>
            <a:r>
              <a:rPr lang="en-US" sz="3100" dirty="0" smtClean="0"/>
              <a:t> halo,                   solid sheets</a:t>
            </a:r>
            <a:r>
              <a:rPr lang="en-US" sz="2800" b="1" dirty="0" smtClean="0"/>
              <a:t/>
            </a:r>
            <a:br>
              <a:rPr lang="en-US" sz="2800" b="1" dirty="0" smtClean="0"/>
            </a:br>
            <a:r>
              <a:rPr lang="en-US" sz="2800" b="1" dirty="0"/>
              <a:t> </a:t>
            </a:r>
            <a:r>
              <a:rPr lang="en-US" sz="2800" b="1" dirty="0" smtClean="0"/>
              <a:t>  </a:t>
            </a:r>
            <a:r>
              <a:rPr lang="en-US" sz="3100" dirty="0" smtClean="0"/>
              <a:t>Very prominent distinct       cell membrane</a:t>
            </a:r>
            <a:r>
              <a:rPr lang="en-US" dirty="0" smtClean="0"/>
              <a:t/>
            </a:r>
            <a:br>
              <a:rPr lang="en-US" dirty="0" smtClean="0"/>
            </a:br>
            <a:endParaRPr lang="ar-IQ" dirty="0"/>
          </a:p>
        </p:txBody>
      </p:sp>
      <p:pic>
        <p:nvPicPr>
          <p:cNvPr id="10242" name="Picture 2" descr="C:\Users\hp\Downloads\IMG_162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284984"/>
            <a:ext cx="4644008" cy="30963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hp\Downloads\IMG_162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2938" y="620688"/>
            <a:ext cx="4663030"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12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52936"/>
            <a:ext cx="8229600" cy="1143000"/>
          </a:xfrm>
        </p:spPr>
        <p:txBody>
          <a:bodyPr>
            <a:normAutofit fontScale="90000"/>
          </a:bodyPr>
          <a:lstStyle/>
          <a:p>
            <a:pPr algn="l"/>
            <a:r>
              <a:rPr lang="ar-IQ" dirty="0" smtClean="0"/>
              <a:t/>
            </a:r>
            <a:br>
              <a:rPr lang="ar-IQ" dirty="0" smtClean="0"/>
            </a:br>
            <a:r>
              <a:rPr lang="en-US" b="1" dirty="0" err="1" smtClean="0">
                <a:solidFill>
                  <a:srgbClr val="FF0000"/>
                </a:solidFill>
              </a:rPr>
              <a:t>Wilms</a:t>
            </a:r>
            <a:r>
              <a:rPr lang="en-US" b="1" dirty="0" smtClean="0">
                <a:solidFill>
                  <a:srgbClr val="FF0000"/>
                </a:solidFill>
              </a:rPr>
              <a:t> tumor</a:t>
            </a:r>
            <a:r>
              <a:rPr lang="en-US" dirty="0" smtClean="0"/>
              <a:t/>
            </a:r>
            <a:br>
              <a:rPr lang="en-US" dirty="0" smtClean="0"/>
            </a:br>
            <a:r>
              <a:rPr lang="ar-IQ" dirty="0" smtClean="0"/>
              <a:t> </a:t>
            </a:r>
            <a:r>
              <a:rPr lang="en-US" dirty="0" smtClean="0"/>
              <a:t/>
            </a:r>
            <a:br>
              <a:rPr lang="en-US" dirty="0" smtClean="0"/>
            </a:br>
            <a:r>
              <a:rPr lang="en-US" sz="4000" dirty="0" smtClean="0"/>
              <a:t>-  Malignant </a:t>
            </a:r>
            <a:r>
              <a:rPr lang="en-US" sz="4000" dirty="0" err="1" smtClean="0"/>
              <a:t>embryonal</a:t>
            </a:r>
            <a:r>
              <a:rPr lang="en-US" sz="4000" dirty="0" smtClean="0"/>
              <a:t> tumor</a:t>
            </a:r>
            <a:r>
              <a:rPr lang="en-US" dirty="0" smtClean="0"/>
              <a:t/>
            </a:r>
            <a:br>
              <a:rPr lang="en-US" dirty="0" smtClean="0"/>
            </a:br>
            <a:r>
              <a:rPr lang="en-US" dirty="0" smtClean="0"/>
              <a:t>-</a:t>
            </a:r>
            <a:r>
              <a:rPr lang="en-US" dirty="0"/>
              <a:t> </a:t>
            </a:r>
            <a:r>
              <a:rPr lang="en-US" sz="4000" dirty="0" smtClean="0"/>
              <a:t>The most common primary tumor of the     kidney in children</a:t>
            </a:r>
            <a:br>
              <a:rPr lang="en-US" sz="4000" dirty="0" smtClean="0"/>
            </a:br>
            <a:r>
              <a:rPr lang="en-US" sz="4000" dirty="0" smtClean="0"/>
              <a:t>- 2-5 year</a:t>
            </a:r>
            <a:r>
              <a:rPr lang="en-US" sz="4000" dirty="0"/>
              <a:t>s</a:t>
            </a:r>
            <a:r>
              <a:rPr lang="en-US" sz="4000" dirty="0" smtClean="0"/>
              <a:t/>
            </a:r>
            <a:br>
              <a:rPr lang="en-US" sz="4000" dirty="0" smtClean="0"/>
            </a:br>
            <a:r>
              <a:rPr lang="en-US" sz="4000" dirty="0" smtClean="0"/>
              <a:t>- Palpable abdominal mass </a:t>
            </a:r>
            <a:br>
              <a:rPr lang="en-US" sz="4000" dirty="0" smtClean="0"/>
            </a:br>
            <a:r>
              <a:rPr lang="en-US" sz="4000" dirty="0" smtClean="0"/>
              <a:t>- Prognosis is generally very good</a:t>
            </a:r>
            <a:br>
              <a:rPr lang="en-US" sz="4000" dirty="0" smtClean="0"/>
            </a:br>
            <a:r>
              <a:rPr lang="en-US" sz="3600" dirty="0" smtClean="0"/>
              <a:t> </a:t>
            </a:r>
            <a:br>
              <a:rPr lang="en-US" sz="3600" dirty="0" smtClean="0"/>
            </a:br>
            <a:endParaRPr lang="ar-IQ" sz="3100" dirty="0"/>
          </a:p>
        </p:txBody>
      </p:sp>
    </p:spTree>
    <p:extLst>
      <p:ext uri="{BB962C8B-B14F-4D97-AF65-F5344CB8AC3E}">
        <p14:creationId xmlns:p14="http://schemas.microsoft.com/office/powerpoint/2010/main" val="2804198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2852936"/>
            <a:ext cx="8229600" cy="1143000"/>
          </a:xfrm>
        </p:spPr>
        <p:txBody>
          <a:bodyPr>
            <a:normAutofit fontScale="90000"/>
          </a:bodyPr>
          <a:lstStyle/>
          <a:p>
            <a:pPr algn="l"/>
            <a:r>
              <a:rPr lang="en-US" sz="3600" b="1" dirty="0" smtClean="0">
                <a:solidFill>
                  <a:srgbClr val="00B050"/>
                </a:solidFill>
              </a:rPr>
              <a:t>Gross</a:t>
            </a:r>
            <a:r>
              <a:rPr lang="en-US" dirty="0"/>
              <a:t/>
            </a:r>
            <a:br>
              <a:rPr lang="en-US" dirty="0"/>
            </a:br>
            <a:r>
              <a:rPr lang="en-US" sz="3100" dirty="0"/>
              <a:t>- Unilateral large well              </a:t>
            </a:r>
            <a:r>
              <a:rPr lang="en-US" sz="3100" dirty="0" smtClean="0"/>
              <a:t/>
            </a:r>
            <a:br>
              <a:rPr lang="en-US" sz="3100" dirty="0" smtClean="0"/>
            </a:br>
            <a:r>
              <a:rPr lang="en-US" sz="3100" dirty="0" smtClean="0"/>
              <a:t>  </a:t>
            </a:r>
            <a:r>
              <a:rPr lang="en-US" sz="3100" dirty="0"/>
              <a:t>circumscribed</a:t>
            </a:r>
            <a:br>
              <a:rPr lang="en-US" sz="3100" dirty="0"/>
            </a:br>
            <a:r>
              <a:rPr lang="en-US" sz="3100" dirty="0"/>
              <a:t>- Soft  tan </a:t>
            </a:r>
            <a:r>
              <a:rPr lang="en-US" sz="3100" dirty="0" smtClean="0"/>
              <a:t>gray</a:t>
            </a:r>
            <a:r>
              <a:rPr lang="en-US" sz="3100" dirty="0"/>
              <a:t> </a:t>
            </a:r>
            <a:r>
              <a:rPr lang="en-US" sz="3100" dirty="0" smtClean="0"/>
              <a:t> </a:t>
            </a:r>
            <a:br>
              <a:rPr lang="en-US" sz="3100" dirty="0" smtClean="0"/>
            </a:br>
            <a:r>
              <a:rPr lang="en-US" b="1" dirty="0" smtClean="0">
                <a:solidFill>
                  <a:srgbClr val="00B050"/>
                </a:solidFill>
              </a:rPr>
              <a:t/>
            </a:r>
            <a:br>
              <a:rPr lang="en-US" b="1" dirty="0" smtClean="0">
                <a:solidFill>
                  <a:srgbClr val="00B050"/>
                </a:solidFill>
              </a:rPr>
            </a:br>
            <a:r>
              <a:rPr lang="en-US" sz="3600" b="1" dirty="0" smtClean="0">
                <a:solidFill>
                  <a:srgbClr val="00B050"/>
                </a:solidFill>
              </a:rPr>
              <a:t>Microscopy</a:t>
            </a:r>
            <a:r>
              <a:rPr lang="en-US" sz="3600" dirty="0" smtClean="0"/>
              <a:t> </a:t>
            </a:r>
            <a:r>
              <a:rPr lang="en-US" dirty="0" smtClean="0"/>
              <a:t> </a:t>
            </a:r>
            <a:r>
              <a:rPr lang="en-US" sz="4000" dirty="0" smtClean="0"/>
              <a:t/>
            </a:r>
            <a:br>
              <a:rPr lang="en-US" sz="4000" dirty="0" smtClean="0"/>
            </a:br>
            <a:r>
              <a:rPr lang="en-US" sz="4000" dirty="0" smtClean="0"/>
              <a:t> </a:t>
            </a:r>
            <a:r>
              <a:rPr lang="en-US" sz="3100" dirty="0" err="1"/>
              <a:t>T</a:t>
            </a:r>
            <a:r>
              <a:rPr lang="en-US" sz="3100" dirty="0" err="1" smtClean="0"/>
              <a:t>riphasic</a:t>
            </a:r>
            <a:r>
              <a:rPr lang="en-US" sz="3100" dirty="0" smtClean="0"/>
              <a:t>  combination : </a:t>
            </a:r>
            <a:br>
              <a:rPr lang="en-US" sz="3100" dirty="0" smtClean="0"/>
            </a:br>
            <a:r>
              <a:rPr lang="en-US" sz="3100" dirty="0" smtClean="0"/>
              <a:t>1. </a:t>
            </a:r>
            <a:r>
              <a:rPr lang="en-US" sz="3100" dirty="0" err="1" smtClean="0"/>
              <a:t>Blastema</a:t>
            </a:r>
            <a:r>
              <a:rPr lang="en-US" sz="3100" dirty="0" smtClean="0"/>
              <a:t> cells </a:t>
            </a:r>
            <a:br>
              <a:rPr lang="en-US" sz="3100" dirty="0" smtClean="0"/>
            </a:br>
            <a:r>
              <a:rPr lang="en-US" sz="3100" dirty="0" smtClean="0"/>
              <a:t>2. Epithelial cells</a:t>
            </a:r>
            <a:br>
              <a:rPr lang="en-US" sz="3100" dirty="0" smtClean="0"/>
            </a:br>
            <a:r>
              <a:rPr lang="en-US" sz="3100" dirty="0" smtClean="0"/>
              <a:t>3. Stromal Spindle cells. </a:t>
            </a:r>
            <a:r>
              <a:rPr lang="en-US" sz="3600" dirty="0" smtClean="0"/>
              <a:t/>
            </a:r>
            <a:br>
              <a:rPr lang="en-US" sz="3600" dirty="0" smtClean="0"/>
            </a:br>
            <a:endParaRPr lang="ar-IQ" sz="3600" dirty="0"/>
          </a:p>
        </p:txBody>
      </p:sp>
      <p:pic>
        <p:nvPicPr>
          <p:cNvPr id="3" name="Picture 2" descr="C:\Users\hp\Downloads\IMG_16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379508"/>
            <a:ext cx="4906098" cy="32178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hp\Downloads\IMG_16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32657"/>
            <a:ext cx="491702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359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397" y="3212976"/>
            <a:ext cx="4824536" cy="1143000"/>
          </a:xfrm>
        </p:spPr>
        <p:txBody>
          <a:bodyPr>
            <a:normAutofit fontScale="90000"/>
          </a:bodyPr>
          <a:lstStyle/>
          <a:p>
            <a:pPr algn="l"/>
            <a:r>
              <a:rPr lang="en-US" sz="4000" b="1" dirty="0" err="1" smtClean="0">
                <a:solidFill>
                  <a:srgbClr val="FF0000"/>
                </a:solidFill>
              </a:rPr>
              <a:t>Urothelial</a:t>
            </a:r>
            <a:r>
              <a:rPr lang="en-US" sz="4000" b="1" dirty="0" smtClean="0">
                <a:solidFill>
                  <a:srgbClr val="FF0000"/>
                </a:solidFill>
              </a:rPr>
              <a:t> Carcinoma of the Renal Pelvis</a:t>
            </a: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sz="3100" b="1" dirty="0" smtClean="0">
                <a:solidFill>
                  <a:srgbClr val="002060"/>
                </a:solidFill>
              </a:rPr>
              <a:t>- </a:t>
            </a:r>
            <a:r>
              <a:rPr lang="en-US" sz="3100" b="1" dirty="0" smtClean="0">
                <a:solidFill>
                  <a:srgbClr val="00B050"/>
                </a:solidFill>
              </a:rPr>
              <a:t>5% to 10% </a:t>
            </a:r>
            <a:r>
              <a:rPr lang="en-US" sz="3100" dirty="0" smtClean="0"/>
              <a:t>of primary renal          tumors , arise  from </a:t>
            </a:r>
            <a:br>
              <a:rPr lang="en-US" sz="3100" dirty="0" smtClean="0"/>
            </a:br>
            <a:r>
              <a:rPr lang="en-US" sz="3100" dirty="0"/>
              <a:t> </a:t>
            </a:r>
            <a:r>
              <a:rPr lang="en-US" sz="3100" dirty="0" smtClean="0"/>
              <a:t>  the renal  pelvis  </a:t>
            </a:r>
            <a:r>
              <a:rPr lang="en-US" sz="3100" dirty="0" err="1" smtClean="0"/>
              <a:t>urothelium</a:t>
            </a:r>
            <a:r>
              <a:rPr lang="en-US" sz="3100" dirty="0" smtClean="0"/>
              <a:t>  </a:t>
            </a:r>
            <a:br>
              <a:rPr lang="en-US" sz="3100" dirty="0" smtClean="0"/>
            </a:br>
            <a:r>
              <a:rPr lang="en-US" sz="3100" dirty="0" smtClean="0"/>
              <a:t>- CF:  obstruction ,hematuria</a:t>
            </a:r>
            <a:br>
              <a:rPr lang="en-US" sz="3100" dirty="0" smtClean="0"/>
            </a:br>
            <a:r>
              <a:rPr lang="en-US" sz="3100" dirty="0" smtClean="0"/>
              <a:t>-  Small when discovered</a:t>
            </a:r>
            <a:br>
              <a:rPr lang="en-US" sz="3100" dirty="0" smtClean="0"/>
            </a:br>
            <a:r>
              <a:rPr lang="en-US" sz="3100" dirty="0" smtClean="0"/>
              <a:t>- Similar to </a:t>
            </a:r>
            <a:r>
              <a:rPr lang="en-US" sz="3100" dirty="0" err="1" smtClean="0"/>
              <a:t>urothelial</a:t>
            </a:r>
            <a:r>
              <a:rPr lang="en-US" sz="3100" dirty="0" smtClean="0"/>
              <a:t> tumors of   bladder, most are papillary</a:t>
            </a:r>
            <a:r>
              <a:rPr lang="ar-IQ" sz="3100" dirty="0" smtClean="0"/>
              <a:t/>
            </a:r>
            <a:br>
              <a:rPr lang="ar-IQ" sz="3100" dirty="0" smtClean="0"/>
            </a:br>
            <a:r>
              <a:rPr lang="ar-IQ" dirty="0" smtClean="0"/>
              <a:t/>
            </a:r>
            <a:br>
              <a:rPr lang="ar-IQ" dirty="0" smtClean="0"/>
            </a:br>
            <a:endParaRPr lang="ar-IQ" b="1" dirty="0">
              <a:solidFill>
                <a:srgbClr val="FF0000"/>
              </a:solidFill>
            </a:endParaRPr>
          </a:p>
        </p:txBody>
      </p:sp>
      <p:pic>
        <p:nvPicPr>
          <p:cNvPr id="1026" name="Picture 2" descr="C:\Users\hp\Downloads\IMG_16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764704"/>
            <a:ext cx="3598417"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124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08920"/>
            <a:ext cx="5544616" cy="1143000"/>
          </a:xfrm>
        </p:spPr>
        <p:txBody>
          <a:bodyPr>
            <a:normAutofit fontScale="90000"/>
          </a:bodyPr>
          <a:lstStyle/>
          <a:p>
            <a:pPr algn="l"/>
            <a:r>
              <a:rPr lang="en-US" sz="3200" b="1" dirty="0">
                <a:solidFill>
                  <a:srgbClr val="002060"/>
                </a:solidFill>
              </a:rPr>
              <a:t>Neoplasms of the kidney</a:t>
            </a:r>
            <a:r>
              <a:rPr lang="en-US" sz="3200" dirty="0"/>
              <a:t/>
            </a:r>
            <a:br>
              <a:rPr lang="en-US" sz="3200" dirty="0"/>
            </a:br>
            <a:r>
              <a:rPr lang="en-US" sz="3200" dirty="0"/>
              <a:t/>
            </a:r>
            <a:br>
              <a:rPr lang="en-US" sz="3200" dirty="0"/>
            </a:br>
            <a:r>
              <a:rPr lang="en-US" sz="3600" b="1" dirty="0">
                <a:solidFill>
                  <a:srgbClr val="FF0000"/>
                </a:solidFill>
              </a:rPr>
              <a:t>Benign </a:t>
            </a:r>
            <a:r>
              <a:rPr lang="en-US" sz="3600" b="1" dirty="0" smtClean="0">
                <a:solidFill>
                  <a:srgbClr val="FF0000"/>
                </a:solidFill>
              </a:rPr>
              <a:t>tumors</a:t>
            </a:r>
            <a:r>
              <a:rPr lang="en-US" sz="3600" b="1" dirty="0" smtClean="0">
                <a:solidFill>
                  <a:srgbClr val="00B050"/>
                </a:solidFill>
              </a:rPr>
              <a:t/>
            </a:r>
            <a:br>
              <a:rPr lang="en-US" sz="3600" b="1" dirty="0" smtClean="0">
                <a:solidFill>
                  <a:srgbClr val="00B050"/>
                </a:solidFill>
              </a:rPr>
            </a:br>
            <a:r>
              <a:rPr lang="en-US" sz="3600" b="1" dirty="0" smtClean="0">
                <a:solidFill>
                  <a:srgbClr val="00B050"/>
                </a:solidFill>
              </a:rPr>
              <a:t>1. Renal papillary adenoma</a:t>
            </a:r>
            <a:r>
              <a:rPr lang="en-US" b="1" dirty="0" smtClean="0">
                <a:solidFill>
                  <a:srgbClr val="00B050"/>
                </a:solidFill>
              </a:rPr>
              <a:t/>
            </a:r>
            <a:br>
              <a:rPr lang="en-US" b="1" dirty="0" smtClean="0">
                <a:solidFill>
                  <a:srgbClr val="00B050"/>
                </a:solidFill>
              </a:rPr>
            </a:br>
            <a:r>
              <a:rPr lang="en-US" b="1" dirty="0" smtClean="0">
                <a:solidFill>
                  <a:srgbClr val="00B050"/>
                </a:solidFill>
              </a:rPr>
              <a:t/>
            </a:r>
            <a:br>
              <a:rPr lang="en-US" b="1" dirty="0" smtClean="0">
                <a:solidFill>
                  <a:srgbClr val="00B050"/>
                </a:solidFill>
              </a:rPr>
            </a:br>
            <a:r>
              <a:rPr lang="en-US" sz="3100" b="1" dirty="0" smtClean="0"/>
              <a:t>. </a:t>
            </a:r>
            <a:r>
              <a:rPr lang="en-US" sz="3100" dirty="0" smtClean="0"/>
              <a:t>Small cortical mass, 0.5 </a:t>
            </a:r>
            <a:br>
              <a:rPr lang="en-US" sz="3100" dirty="0" smtClean="0"/>
            </a:br>
            <a:r>
              <a:rPr lang="en-US" sz="3100" dirty="0" smtClean="0"/>
              <a:t>   cm in size , arise from   </a:t>
            </a:r>
            <a:br>
              <a:rPr lang="en-US" sz="3100" dirty="0" smtClean="0"/>
            </a:br>
            <a:r>
              <a:rPr lang="en-US" sz="3100" dirty="0" smtClean="0"/>
              <a:t>   tubular epithelial cells </a:t>
            </a:r>
            <a:br>
              <a:rPr lang="en-US" sz="3100" dirty="0" smtClean="0"/>
            </a:br>
            <a:r>
              <a:rPr lang="en-US" sz="3100" dirty="0" smtClean="0"/>
              <a:t>. Yellow-gray, well-</a:t>
            </a:r>
            <a:br>
              <a:rPr lang="en-US" sz="3100" dirty="0" smtClean="0"/>
            </a:br>
            <a:r>
              <a:rPr lang="en-US" sz="3100" dirty="0"/>
              <a:t> </a:t>
            </a:r>
            <a:r>
              <a:rPr lang="en-US" sz="3100" dirty="0" smtClean="0"/>
              <a:t>  circumscribed nodule</a:t>
            </a:r>
            <a:br>
              <a:rPr lang="en-US" sz="3100" dirty="0" smtClean="0"/>
            </a:br>
            <a:r>
              <a:rPr lang="en-US" sz="3100" dirty="0" smtClean="0"/>
              <a:t>. Papillary architecture </a:t>
            </a:r>
            <a:br>
              <a:rPr lang="en-US" sz="3100" dirty="0" smtClean="0"/>
            </a:br>
            <a:r>
              <a:rPr lang="en-US" sz="3100" dirty="0"/>
              <a:t> </a:t>
            </a:r>
            <a:r>
              <a:rPr lang="en-US" sz="3100" dirty="0" smtClean="0"/>
              <a:t>   with low grade nuclei</a:t>
            </a:r>
            <a:endParaRPr lang="ar-IQ" sz="3100" dirty="0"/>
          </a:p>
        </p:txBody>
      </p:sp>
      <p:pic>
        <p:nvPicPr>
          <p:cNvPr id="1026" name="Picture 2" descr="C:\Users\hp\Downloads\IMG_16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564904"/>
            <a:ext cx="4824536" cy="384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444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52936"/>
            <a:ext cx="8229600" cy="1143000"/>
          </a:xfrm>
        </p:spPr>
        <p:txBody>
          <a:bodyPr>
            <a:noAutofit/>
          </a:bodyPr>
          <a:lstStyle/>
          <a:p>
            <a:pPr algn="l"/>
            <a:r>
              <a:rPr lang="en-US" b="1" dirty="0" smtClean="0">
                <a:solidFill>
                  <a:srgbClr val="0070C0"/>
                </a:solidFill>
              </a:rPr>
              <a:t>Ureters </a:t>
            </a:r>
            <a:r>
              <a:rPr lang="en-US" sz="3200" dirty="0" smtClean="0"/>
              <a:t/>
            </a:r>
            <a:br>
              <a:rPr lang="en-US" sz="3200" dirty="0" smtClean="0"/>
            </a:br>
            <a:r>
              <a:rPr lang="en-US" sz="3200" dirty="0" smtClean="0"/>
              <a:t> Disorders of the ureter are uncommon  and          include </a:t>
            </a:r>
            <a:br>
              <a:rPr lang="en-US" sz="3200" dirty="0" smtClean="0"/>
            </a:br>
            <a:r>
              <a:rPr lang="en-US" sz="3200" dirty="0" smtClean="0"/>
              <a:t/>
            </a:r>
            <a:br>
              <a:rPr lang="en-US" sz="3200" dirty="0" smtClean="0"/>
            </a:br>
            <a:r>
              <a:rPr lang="en-US" sz="3200" dirty="0" smtClean="0">
                <a:solidFill>
                  <a:srgbClr val="FF0000"/>
                </a:solidFill>
              </a:rPr>
              <a:t>1.Congenital Anomalies</a:t>
            </a:r>
            <a:r>
              <a:rPr lang="en-US" sz="3200" dirty="0" smtClean="0"/>
              <a:t/>
            </a:r>
            <a:br>
              <a:rPr lang="en-US" sz="3200" dirty="0" smtClean="0"/>
            </a:br>
            <a:r>
              <a:rPr lang="en-US" sz="3200" dirty="0" smtClean="0"/>
              <a:t>   -</a:t>
            </a:r>
            <a:r>
              <a:rPr lang="en-US" sz="3200" dirty="0" err="1" smtClean="0"/>
              <a:t>uretropelvic</a:t>
            </a:r>
            <a:r>
              <a:rPr lang="en-US" sz="3200" dirty="0" smtClean="0"/>
              <a:t> junction obstruction (UPJ)</a:t>
            </a:r>
            <a:br>
              <a:rPr lang="en-US" sz="3200" dirty="0" smtClean="0"/>
            </a:br>
            <a:r>
              <a:rPr lang="en-US" sz="3200" dirty="0" smtClean="0"/>
              <a:t>   -double and bifid ureters</a:t>
            </a:r>
            <a:br>
              <a:rPr lang="en-US" sz="3200" dirty="0" smtClean="0"/>
            </a:br>
            <a:r>
              <a:rPr lang="en-US" sz="3200" dirty="0" smtClean="0"/>
              <a:t>   -</a:t>
            </a:r>
            <a:r>
              <a:rPr lang="en-US" sz="3200" dirty="0" err="1" smtClean="0"/>
              <a:t>diverticuli</a:t>
            </a:r>
            <a:r>
              <a:rPr lang="en-US" sz="3200" dirty="0" smtClean="0"/>
              <a:t/>
            </a:r>
            <a:br>
              <a:rPr lang="en-US" sz="3200" dirty="0" smtClean="0"/>
            </a:br>
            <a:r>
              <a:rPr lang="en-US" sz="3200" dirty="0" smtClean="0">
                <a:solidFill>
                  <a:srgbClr val="FF0000"/>
                </a:solidFill>
              </a:rPr>
              <a:t>2. inflammation</a:t>
            </a:r>
            <a:br>
              <a:rPr lang="en-US" sz="3200" dirty="0" smtClean="0">
                <a:solidFill>
                  <a:srgbClr val="FF0000"/>
                </a:solidFill>
              </a:rPr>
            </a:br>
            <a:r>
              <a:rPr lang="en-US" sz="3200" dirty="0" smtClean="0">
                <a:solidFill>
                  <a:srgbClr val="FF0000"/>
                </a:solidFill>
              </a:rPr>
              <a:t>3.Tumors</a:t>
            </a:r>
            <a:endParaRPr lang="ar-IQ" sz="3200" dirty="0"/>
          </a:p>
        </p:txBody>
      </p:sp>
    </p:spTree>
    <p:extLst>
      <p:ext uri="{BB962C8B-B14F-4D97-AF65-F5344CB8AC3E}">
        <p14:creationId xmlns:p14="http://schemas.microsoft.com/office/powerpoint/2010/main" val="4153172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564904"/>
            <a:ext cx="8229600" cy="1143000"/>
          </a:xfrm>
        </p:spPr>
        <p:txBody>
          <a:bodyPr>
            <a:normAutofit fontScale="90000"/>
          </a:bodyPr>
          <a:lstStyle/>
          <a:p>
            <a:pPr algn="l"/>
            <a:r>
              <a:rPr lang="en-US" sz="4900" b="1" dirty="0" smtClean="0">
                <a:solidFill>
                  <a:srgbClr val="00B050"/>
                </a:solidFill>
              </a:rPr>
              <a:t>Urinary Bladder</a:t>
            </a:r>
            <a:r>
              <a:rPr lang="en-US" dirty="0" smtClean="0"/>
              <a:t/>
            </a:r>
            <a:br>
              <a:rPr lang="en-US" dirty="0" smtClean="0"/>
            </a:br>
            <a:r>
              <a:rPr lang="en-US" dirty="0" smtClean="0"/>
              <a:t> </a:t>
            </a:r>
            <a:r>
              <a:rPr lang="en-US" b="1" dirty="0" smtClean="0">
                <a:solidFill>
                  <a:srgbClr val="C00000"/>
                </a:solidFill>
              </a:rPr>
              <a:t>Congenital Anomalies</a:t>
            </a:r>
            <a:r>
              <a:rPr lang="ar-IQ" dirty="0" smtClean="0"/>
              <a:t/>
            </a:r>
            <a:br>
              <a:rPr lang="ar-IQ" dirty="0" smtClean="0"/>
            </a:br>
            <a:r>
              <a:rPr lang="en-US" dirty="0" smtClean="0"/>
              <a:t/>
            </a:r>
            <a:br>
              <a:rPr lang="en-US" dirty="0" smtClean="0"/>
            </a:br>
            <a:r>
              <a:rPr lang="en-US" dirty="0" smtClean="0"/>
              <a:t>1. </a:t>
            </a:r>
            <a:r>
              <a:rPr lang="en-US" dirty="0" err="1" smtClean="0"/>
              <a:t>Vesicoureteral</a:t>
            </a:r>
            <a:r>
              <a:rPr lang="en-US" dirty="0" smtClean="0"/>
              <a:t> reflux</a:t>
            </a:r>
            <a:r>
              <a:rPr lang="ar-IQ" dirty="0" smtClean="0"/>
              <a:t/>
            </a:r>
            <a:br>
              <a:rPr lang="ar-IQ" dirty="0" smtClean="0"/>
            </a:br>
            <a:r>
              <a:rPr lang="en-US" dirty="0" smtClean="0"/>
              <a:t>2. Diverticula </a:t>
            </a:r>
            <a:br>
              <a:rPr lang="en-US" dirty="0" smtClean="0"/>
            </a:br>
            <a:r>
              <a:rPr lang="en-US" dirty="0" smtClean="0"/>
              <a:t>3. </a:t>
            </a:r>
            <a:r>
              <a:rPr lang="en-US" dirty="0" err="1" smtClean="0"/>
              <a:t>Exstrophy</a:t>
            </a:r>
            <a:r>
              <a:rPr lang="en-US" dirty="0" smtClean="0"/>
              <a:t> of the bladder</a:t>
            </a:r>
            <a:r>
              <a:rPr lang="ar-IQ" dirty="0" smtClean="0"/>
              <a:t/>
            </a:r>
            <a:br>
              <a:rPr lang="ar-IQ" dirty="0" smtClean="0"/>
            </a:br>
            <a:r>
              <a:rPr lang="en-US" dirty="0" smtClean="0"/>
              <a:t>4. </a:t>
            </a:r>
            <a:r>
              <a:rPr lang="en-US" dirty="0" err="1" smtClean="0"/>
              <a:t>Urachal</a:t>
            </a:r>
            <a:r>
              <a:rPr lang="en-US" dirty="0" smtClean="0"/>
              <a:t> anomalies</a:t>
            </a:r>
            <a:r>
              <a:rPr lang="ar-IQ" dirty="0" smtClean="0"/>
              <a:t/>
            </a:r>
            <a:br>
              <a:rPr lang="ar-IQ" dirty="0" smtClean="0"/>
            </a:br>
            <a:endParaRPr lang="ar-IQ" dirty="0"/>
          </a:p>
        </p:txBody>
      </p:sp>
    </p:spTree>
    <p:extLst>
      <p:ext uri="{BB962C8B-B14F-4D97-AF65-F5344CB8AC3E}">
        <p14:creationId xmlns:p14="http://schemas.microsoft.com/office/powerpoint/2010/main" val="1260075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6952"/>
            <a:ext cx="8229600" cy="1143000"/>
          </a:xfrm>
        </p:spPr>
        <p:txBody>
          <a:bodyPr>
            <a:normAutofit fontScale="90000"/>
          </a:bodyPr>
          <a:lstStyle/>
          <a:p>
            <a:pPr algn="l"/>
            <a:r>
              <a:rPr lang="en-US" b="1" dirty="0" smtClean="0">
                <a:solidFill>
                  <a:srgbClr val="C00000"/>
                </a:solidFill>
              </a:rPr>
              <a:t>Inflammation</a:t>
            </a:r>
            <a:br>
              <a:rPr lang="en-US" b="1" dirty="0" smtClean="0">
                <a:solidFill>
                  <a:srgbClr val="C00000"/>
                </a:solidFill>
              </a:rPr>
            </a:br>
            <a:r>
              <a:rPr lang="en-US" b="1" dirty="0" smtClean="0">
                <a:solidFill>
                  <a:srgbClr val="00B050"/>
                </a:solidFill>
              </a:rPr>
              <a:t>cystitis takes many forms</a:t>
            </a:r>
            <a:r>
              <a:rPr lang="en-US" b="1" dirty="0" smtClean="0">
                <a:solidFill>
                  <a:srgbClr val="C00000"/>
                </a:solidFill>
              </a:rPr>
              <a:t/>
            </a:r>
            <a:br>
              <a:rPr lang="en-US" b="1" dirty="0" smtClean="0">
                <a:solidFill>
                  <a:srgbClr val="C00000"/>
                </a:solidFill>
              </a:rPr>
            </a:br>
            <a:r>
              <a:rPr lang="en-US" b="1" dirty="0" smtClean="0">
                <a:solidFill>
                  <a:srgbClr val="0070C0"/>
                </a:solidFill>
              </a:rPr>
              <a:t>1. Bacterial : </a:t>
            </a:r>
            <a:r>
              <a:rPr lang="en-US" dirty="0" smtClean="0"/>
              <a:t/>
            </a:r>
            <a:br>
              <a:rPr lang="en-US" dirty="0" smtClean="0"/>
            </a:br>
            <a:r>
              <a:rPr lang="en-US" dirty="0" smtClean="0"/>
              <a:t>     - common</a:t>
            </a:r>
            <a:br>
              <a:rPr lang="en-US" dirty="0" smtClean="0"/>
            </a:br>
            <a:r>
              <a:rPr lang="en-US" dirty="0" smtClean="0"/>
              <a:t>     - more in women   </a:t>
            </a:r>
            <a:br>
              <a:rPr lang="en-US" dirty="0" smtClean="0"/>
            </a:br>
            <a:r>
              <a:rPr lang="en-US" dirty="0" smtClean="0"/>
              <a:t>     - most agents are coliform bacteria</a:t>
            </a:r>
            <a:br>
              <a:rPr lang="en-US" dirty="0" smtClean="0"/>
            </a:br>
            <a:r>
              <a:rPr lang="en-US" b="1" dirty="0" smtClean="0">
                <a:solidFill>
                  <a:srgbClr val="0070C0"/>
                </a:solidFill>
              </a:rPr>
              <a:t>2. Hemorrhagic</a:t>
            </a:r>
            <a:r>
              <a:rPr lang="en-US" dirty="0" smtClean="0"/>
              <a:t>:</a:t>
            </a:r>
            <a:br>
              <a:rPr lang="en-US" dirty="0" smtClean="0"/>
            </a:br>
            <a:r>
              <a:rPr lang="en-US" dirty="0"/>
              <a:t> </a:t>
            </a:r>
            <a:r>
              <a:rPr lang="en-US" dirty="0" smtClean="0"/>
              <a:t>    - adenovirus</a:t>
            </a:r>
            <a:br>
              <a:rPr lang="en-US" dirty="0" smtClean="0"/>
            </a:br>
            <a:r>
              <a:rPr lang="en-US" dirty="0" smtClean="0"/>
              <a:t>     - cytotoxic drugs</a:t>
            </a:r>
            <a:br>
              <a:rPr lang="en-US" dirty="0" smtClean="0"/>
            </a:br>
            <a:endParaRPr lang="ar-IQ" sz="3600" b="1" dirty="0">
              <a:solidFill>
                <a:srgbClr val="C00000"/>
              </a:solidFill>
            </a:endParaRPr>
          </a:p>
        </p:txBody>
      </p:sp>
    </p:spTree>
    <p:extLst>
      <p:ext uri="{BB962C8B-B14F-4D97-AF65-F5344CB8AC3E}">
        <p14:creationId xmlns:p14="http://schemas.microsoft.com/office/powerpoint/2010/main" val="3534229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8229600" cy="1872208"/>
          </a:xfrm>
        </p:spPr>
        <p:txBody>
          <a:bodyPr>
            <a:normAutofit fontScale="90000"/>
          </a:bodyPr>
          <a:lstStyle/>
          <a:p>
            <a:pPr algn="l"/>
            <a:r>
              <a:rPr lang="en-US" b="1" dirty="0" smtClean="0">
                <a:solidFill>
                  <a:srgbClr val="0070C0"/>
                </a:solidFill>
              </a:rPr>
              <a:t>3. Interstitial cystitis</a:t>
            </a:r>
            <a:r>
              <a:rPr lang="en-US" dirty="0" smtClean="0"/>
              <a:t>( chronic pelvic pain syndrome)</a:t>
            </a:r>
            <a:br>
              <a:rPr lang="en-US" dirty="0" smtClean="0"/>
            </a:br>
            <a:r>
              <a:rPr lang="en-US" dirty="0"/>
              <a:t> </a:t>
            </a:r>
            <a:r>
              <a:rPr lang="en-US" sz="3600" dirty="0" smtClean="0"/>
              <a:t>-  women</a:t>
            </a:r>
            <a:br>
              <a:rPr lang="en-US" sz="3600" dirty="0" smtClean="0"/>
            </a:br>
            <a:r>
              <a:rPr lang="en-US" sz="3600" dirty="0"/>
              <a:t> </a:t>
            </a:r>
            <a:r>
              <a:rPr lang="en-US" sz="3600" dirty="0" smtClean="0"/>
              <a:t>- </a:t>
            </a:r>
            <a:r>
              <a:rPr lang="en-US" sz="3600" dirty="0" err="1" smtClean="0"/>
              <a:t>suprapubic</a:t>
            </a:r>
            <a:r>
              <a:rPr lang="en-US" sz="3600" dirty="0" smtClean="0"/>
              <a:t> pain increase with bladder filling</a:t>
            </a:r>
            <a:br>
              <a:rPr lang="en-US" sz="3600" dirty="0" smtClean="0"/>
            </a:br>
            <a:r>
              <a:rPr lang="en-US" sz="3600" dirty="0"/>
              <a:t> </a:t>
            </a:r>
            <a:r>
              <a:rPr lang="en-US" sz="3600" dirty="0" smtClean="0"/>
              <a:t>- frequency, urgency, hematuria , dysuria</a:t>
            </a:r>
            <a:br>
              <a:rPr lang="en-US" sz="3600" dirty="0" smtClean="0"/>
            </a:br>
            <a:r>
              <a:rPr lang="en-US" sz="3600" dirty="0"/>
              <a:t> </a:t>
            </a:r>
            <a:r>
              <a:rPr lang="en-US" sz="3600" dirty="0" smtClean="0"/>
              <a:t>- cystoscopy: petechial hemorrhage</a:t>
            </a:r>
            <a:br>
              <a:rPr lang="en-US" sz="3600" dirty="0" smtClean="0"/>
            </a:br>
            <a:r>
              <a:rPr lang="en-US" sz="3600" dirty="0"/>
              <a:t> </a:t>
            </a:r>
            <a:r>
              <a:rPr lang="en-US" sz="3600" dirty="0" smtClean="0"/>
              <a:t>- 50% spontaneous remission</a:t>
            </a:r>
            <a:br>
              <a:rPr lang="en-US" sz="3600" dirty="0" smtClean="0"/>
            </a:br>
            <a:r>
              <a:rPr lang="en-US" sz="3600" dirty="0" smtClean="0"/>
              <a:t> - late: </a:t>
            </a:r>
            <a:r>
              <a:rPr lang="en-US" sz="3600" dirty="0" err="1" smtClean="0"/>
              <a:t>transmural</a:t>
            </a:r>
            <a:r>
              <a:rPr lang="en-US" sz="3600" dirty="0" smtClean="0"/>
              <a:t> fibrosis→ contracted bladder</a:t>
            </a:r>
            <a:endParaRPr lang="ar-IQ" dirty="0"/>
          </a:p>
        </p:txBody>
      </p:sp>
    </p:spTree>
    <p:extLst>
      <p:ext uri="{BB962C8B-B14F-4D97-AF65-F5344CB8AC3E}">
        <p14:creationId xmlns:p14="http://schemas.microsoft.com/office/powerpoint/2010/main" val="2134021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80928"/>
            <a:ext cx="8229600" cy="1143000"/>
          </a:xfrm>
        </p:spPr>
        <p:txBody>
          <a:bodyPr>
            <a:normAutofit fontScale="90000"/>
          </a:bodyPr>
          <a:lstStyle/>
          <a:p>
            <a:pPr algn="l"/>
            <a:r>
              <a:rPr lang="en-US" b="1" dirty="0" smtClean="0">
                <a:solidFill>
                  <a:srgbClr val="0070C0"/>
                </a:solidFill>
              </a:rPr>
              <a:t>4. </a:t>
            </a:r>
            <a:r>
              <a:rPr lang="en-US" b="1" dirty="0" err="1" smtClean="0">
                <a:solidFill>
                  <a:srgbClr val="0070C0"/>
                </a:solidFill>
              </a:rPr>
              <a:t>Malakoplakia</a:t>
            </a:r>
            <a:r>
              <a:rPr lang="en-US" b="1" dirty="0" smtClean="0">
                <a:solidFill>
                  <a:srgbClr val="0070C0"/>
                </a:solidFill>
              </a:rPr>
              <a:t/>
            </a:r>
            <a:br>
              <a:rPr lang="en-US" b="1" dirty="0" smtClean="0">
                <a:solidFill>
                  <a:srgbClr val="0070C0"/>
                </a:solidFill>
              </a:rPr>
            </a:br>
            <a:r>
              <a:rPr lang="en-US" b="1" dirty="0" smtClean="0">
                <a:solidFill>
                  <a:srgbClr val="0070C0"/>
                </a:solidFill>
              </a:rPr>
              <a:t> </a:t>
            </a:r>
            <a:r>
              <a:rPr lang="en-US" dirty="0" smtClean="0"/>
              <a:t> - uncommon</a:t>
            </a:r>
            <a:br>
              <a:rPr lang="en-US" dirty="0" smtClean="0"/>
            </a:br>
            <a:r>
              <a:rPr lang="en-US" dirty="0"/>
              <a:t> </a:t>
            </a:r>
            <a:r>
              <a:rPr lang="en-US" dirty="0" smtClean="0"/>
              <a:t> - defect in macrophage phagocytic          function</a:t>
            </a:r>
            <a:br>
              <a:rPr lang="en-US" dirty="0" smtClean="0"/>
            </a:br>
            <a:r>
              <a:rPr lang="en-US" dirty="0"/>
              <a:t> </a:t>
            </a:r>
            <a:r>
              <a:rPr lang="en-US" dirty="0" smtClean="0"/>
              <a:t>- accumulation of undigested bacterial     products within macrophages</a:t>
            </a:r>
            <a:br>
              <a:rPr lang="en-US" dirty="0" smtClean="0"/>
            </a:br>
            <a:r>
              <a:rPr lang="en-US" dirty="0" smtClean="0"/>
              <a:t>   (abundant granular material)</a:t>
            </a:r>
            <a:br>
              <a:rPr lang="en-US" dirty="0" smtClean="0"/>
            </a:br>
            <a:r>
              <a:rPr lang="en-US" dirty="0"/>
              <a:t> </a:t>
            </a:r>
            <a:r>
              <a:rPr lang="en-US" dirty="0" smtClean="0"/>
              <a:t>- yellow mucosal plaques</a:t>
            </a:r>
            <a:br>
              <a:rPr lang="en-US" dirty="0" smtClean="0"/>
            </a:br>
            <a:r>
              <a:rPr lang="en-US" dirty="0" smtClean="0"/>
              <a:t> </a:t>
            </a:r>
            <a:endParaRPr lang="ar-IQ" dirty="0"/>
          </a:p>
        </p:txBody>
      </p:sp>
    </p:spTree>
    <p:extLst>
      <p:ext uri="{BB962C8B-B14F-4D97-AF65-F5344CB8AC3E}">
        <p14:creationId xmlns:p14="http://schemas.microsoft.com/office/powerpoint/2010/main" val="1358330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rmAutofit fontScale="90000"/>
          </a:bodyPr>
          <a:lstStyle/>
          <a:p>
            <a:pPr algn="l"/>
            <a:r>
              <a:rPr lang="en-US" dirty="0" smtClean="0"/>
              <a:t/>
            </a:r>
            <a:br>
              <a:rPr lang="en-US" dirty="0" smtClean="0"/>
            </a:br>
            <a:r>
              <a:rPr lang="en-US" b="1" dirty="0" err="1" smtClean="0">
                <a:solidFill>
                  <a:srgbClr val="C00000"/>
                </a:solidFill>
              </a:rPr>
              <a:t>Metaplastic</a:t>
            </a:r>
            <a:r>
              <a:rPr lang="en-US" b="1" dirty="0" smtClean="0">
                <a:solidFill>
                  <a:srgbClr val="C00000"/>
                </a:solidFill>
              </a:rPr>
              <a:t> Lesions</a:t>
            </a:r>
            <a:r>
              <a:rPr lang="ar-IQ" dirty="0" smtClean="0"/>
              <a:t/>
            </a:r>
            <a:br>
              <a:rPr lang="ar-IQ" dirty="0" smtClean="0"/>
            </a:br>
            <a:r>
              <a:rPr lang="en-US" b="1" dirty="0" smtClean="0">
                <a:solidFill>
                  <a:srgbClr val="00B050"/>
                </a:solidFill>
              </a:rPr>
              <a:t>1.</a:t>
            </a:r>
            <a:r>
              <a:rPr lang="en-US" dirty="0" smtClean="0"/>
              <a:t> </a:t>
            </a:r>
            <a:r>
              <a:rPr lang="en-US" b="1" dirty="0" smtClean="0">
                <a:solidFill>
                  <a:srgbClr val="00B050"/>
                </a:solidFill>
              </a:rPr>
              <a:t>Cystitis </a:t>
            </a:r>
            <a:r>
              <a:rPr lang="en-US" b="1" dirty="0" err="1" smtClean="0">
                <a:solidFill>
                  <a:srgbClr val="00B050"/>
                </a:solidFill>
              </a:rPr>
              <a:t>glandularis</a:t>
            </a:r>
            <a:r>
              <a:rPr lang="en-US" b="1" dirty="0" smtClean="0">
                <a:solidFill>
                  <a:srgbClr val="00B050"/>
                </a:solidFill>
              </a:rPr>
              <a:t> and cystitis </a:t>
            </a:r>
            <a:r>
              <a:rPr lang="en-US" b="1" dirty="0" err="1" smtClean="0">
                <a:solidFill>
                  <a:srgbClr val="00B050"/>
                </a:solidFill>
              </a:rPr>
              <a:t>cystica</a:t>
            </a:r>
            <a:r>
              <a:rPr lang="ar-IQ" dirty="0" smtClean="0"/>
              <a:t/>
            </a:r>
            <a:br>
              <a:rPr lang="ar-IQ" dirty="0" smtClean="0"/>
            </a:br>
            <a:r>
              <a:rPr lang="en-US" dirty="0" smtClean="0"/>
              <a:t>- </a:t>
            </a:r>
            <a:r>
              <a:rPr lang="en-US" sz="3100" dirty="0"/>
              <a:t>C</a:t>
            </a:r>
            <a:r>
              <a:rPr lang="en-US" sz="3100" dirty="0" smtClean="0"/>
              <a:t>ommon </a:t>
            </a:r>
            <a:br>
              <a:rPr lang="en-US" sz="3100" dirty="0" smtClean="0"/>
            </a:br>
            <a:r>
              <a:rPr lang="en-US" sz="3100" dirty="0" smtClean="0"/>
              <a:t/>
            </a:r>
            <a:br>
              <a:rPr lang="en-US" sz="3100" dirty="0" smtClean="0"/>
            </a:br>
            <a:r>
              <a:rPr lang="en-US" sz="3100" dirty="0" smtClean="0"/>
              <a:t>- Nests of </a:t>
            </a:r>
            <a:r>
              <a:rPr lang="en-US" sz="3100" dirty="0" err="1" smtClean="0"/>
              <a:t>urothelium</a:t>
            </a:r>
            <a:r>
              <a:rPr lang="en-US" sz="3100" dirty="0" smtClean="0"/>
              <a:t> (</a:t>
            </a:r>
            <a:r>
              <a:rPr lang="en-US" sz="3100" dirty="0" err="1" smtClean="0"/>
              <a:t>Brunn</a:t>
            </a:r>
            <a:r>
              <a:rPr lang="en-US" sz="3100" dirty="0" smtClean="0"/>
              <a:t> nests) grow downward        into the lamina </a:t>
            </a:r>
            <a:r>
              <a:rPr lang="en-US" sz="3100" dirty="0" err="1" smtClean="0"/>
              <a:t>propria</a:t>
            </a:r>
            <a:r>
              <a:rPr lang="en-US" sz="3100" dirty="0" smtClean="0"/>
              <a:t/>
            </a:r>
            <a:br>
              <a:rPr lang="en-US" sz="3100" dirty="0" smtClean="0"/>
            </a:br>
            <a:r>
              <a:rPr lang="en-US" sz="3100" dirty="0" smtClean="0"/>
              <a:t/>
            </a:r>
            <a:br>
              <a:rPr lang="en-US" sz="3100" dirty="0" smtClean="0"/>
            </a:br>
            <a:r>
              <a:rPr lang="en-US" sz="3100" dirty="0" smtClean="0"/>
              <a:t>- </a:t>
            </a:r>
            <a:r>
              <a:rPr lang="en-US" sz="3100" dirty="0"/>
              <a:t>N</a:t>
            </a:r>
            <a:r>
              <a:rPr lang="en-US" sz="3100" dirty="0" smtClean="0"/>
              <a:t>est are lined by a </a:t>
            </a:r>
            <a:r>
              <a:rPr lang="en-US" sz="3100" b="1" dirty="0" smtClean="0">
                <a:solidFill>
                  <a:srgbClr val="0070C0"/>
                </a:solidFill>
              </a:rPr>
              <a:t>cuboidal or columnar </a:t>
            </a:r>
            <a:r>
              <a:rPr lang="en-US" sz="3100" dirty="0" smtClean="0"/>
              <a:t>appearance      (cystitis </a:t>
            </a:r>
            <a:r>
              <a:rPr lang="en-US" sz="3100" dirty="0" err="1" smtClean="0"/>
              <a:t>glandularis</a:t>
            </a:r>
            <a:r>
              <a:rPr lang="en-US" sz="3100" dirty="0" smtClean="0"/>
              <a:t>), or lined by flattened </a:t>
            </a:r>
            <a:r>
              <a:rPr lang="en-US" sz="3100" b="1" dirty="0" err="1" smtClean="0">
                <a:solidFill>
                  <a:srgbClr val="0070C0"/>
                </a:solidFill>
              </a:rPr>
              <a:t>urothelium</a:t>
            </a:r>
            <a:r>
              <a:rPr lang="en-US" sz="3100" dirty="0" smtClean="0"/>
              <a:t>     (cystitis </a:t>
            </a:r>
            <a:r>
              <a:rPr lang="en-US" sz="3100" dirty="0" err="1" smtClean="0"/>
              <a:t>cystica</a:t>
            </a:r>
            <a:r>
              <a:rPr lang="en-US" sz="3100" dirty="0" smtClean="0"/>
              <a:t>)</a:t>
            </a:r>
            <a:br>
              <a:rPr lang="en-US" sz="3100" dirty="0" smtClean="0"/>
            </a:br>
            <a:endParaRPr lang="ar-IQ" sz="3100" dirty="0"/>
          </a:p>
        </p:txBody>
      </p:sp>
    </p:spTree>
    <p:extLst>
      <p:ext uri="{BB962C8B-B14F-4D97-AF65-F5344CB8AC3E}">
        <p14:creationId xmlns:p14="http://schemas.microsoft.com/office/powerpoint/2010/main" val="391779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pPr algn="l"/>
            <a:r>
              <a:rPr lang="en-US" sz="3600" b="1" dirty="0" smtClean="0">
                <a:solidFill>
                  <a:srgbClr val="002060"/>
                </a:solidFill>
              </a:rPr>
              <a:t>                    Cystitis </a:t>
            </a:r>
            <a:r>
              <a:rPr lang="en-US" sz="3600" b="1" dirty="0" err="1">
                <a:solidFill>
                  <a:srgbClr val="002060"/>
                </a:solidFill>
              </a:rPr>
              <a:t>glandularis</a:t>
            </a:r>
            <a:r>
              <a:rPr lang="ar-IQ" sz="3600" b="1" dirty="0" smtClean="0">
                <a:solidFill>
                  <a:srgbClr val="002060"/>
                </a:solidFill>
              </a:rPr>
              <a:t> </a:t>
            </a:r>
            <a:r>
              <a:rPr lang="en-US" sz="3600" b="1" dirty="0" smtClean="0">
                <a:solidFill>
                  <a:srgbClr val="002060"/>
                </a:solidFill>
              </a:rPr>
              <a:t>     Cystitis </a:t>
            </a:r>
            <a:r>
              <a:rPr lang="en-US" sz="3600" b="1" dirty="0" err="1" smtClean="0">
                <a:solidFill>
                  <a:srgbClr val="002060"/>
                </a:solidFill>
              </a:rPr>
              <a:t>cystica</a:t>
            </a:r>
            <a:r>
              <a:rPr lang="en-US" dirty="0" smtClean="0"/>
              <a:t/>
            </a:r>
            <a:br>
              <a:rPr lang="en-US" dirty="0" smtClean="0"/>
            </a:br>
            <a:endParaRPr lang="ar-IQ" dirty="0"/>
          </a:p>
        </p:txBody>
      </p:sp>
      <p:pic>
        <p:nvPicPr>
          <p:cNvPr id="15362" name="Picture 2" descr="C:\Users\hp\Downloads\IMG_16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4176464" cy="53732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hp\Downloads\IMG_165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052736"/>
            <a:ext cx="4104456"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796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80928"/>
            <a:ext cx="8229600" cy="1143000"/>
          </a:xfrm>
        </p:spPr>
        <p:txBody>
          <a:bodyPr>
            <a:normAutofit fontScale="90000"/>
          </a:bodyPr>
          <a:lstStyle/>
          <a:p>
            <a:pPr algn="l"/>
            <a:r>
              <a:rPr lang="en-US" sz="4000" b="1" dirty="0" smtClean="0">
                <a:solidFill>
                  <a:srgbClr val="00B050"/>
                </a:solidFill>
              </a:rPr>
              <a:t>2. Squamous metaplasia </a:t>
            </a:r>
            <a:r>
              <a:rPr lang="en-US" sz="3100" dirty="0" smtClean="0"/>
              <a:t/>
            </a:r>
            <a:br>
              <a:rPr lang="en-US" sz="3100" dirty="0" smtClean="0"/>
            </a:br>
            <a:r>
              <a:rPr lang="en-US" sz="3100" dirty="0" smtClean="0"/>
              <a:t> </a:t>
            </a:r>
            <a:br>
              <a:rPr lang="en-US" sz="3100" dirty="0" smtClean="0"/>
            </a:br>
            <a:r>
              <a:rPr lang="en-US" sz="3100" dirty="0" smtClean="0"/>
              <a:t>- Results from chronic inflammation, stones &amp;                    </a:t>
            </a:r>
            <a:r>
              <a:rPr lang="en-US" sz="3100" dirty="0" err="1" smtClean="0"/>
              <a:t>schistosomiasis</a:t>
            </a:r>
            <a:r>
              <a:rPr lang="en-US" sz="3100" dirty="0" smtClean="0"/>
              <a:t/>
            </a:r>
            <a:br>
              <a:rPr lang="en-US" sz="3100" dirty="0" smtClean="0"/>
            </a:br>
            <a:r>
              <a:rPr lang="en-US" sz="3100" dirty="0" smtClean="0"/>
              <a:t>- Predispose to squamous cell carcinoma of the bladder</a:t>
            </a:r>
            <a:br>
              <a:rPr lang="en-US" sz="3100" dirty="0" smtClean="0"/>
            </a:br>
            <a:r>
              <a:rPr lang="en-US" sz="3100" dirty="0"/>
              <a:t/>
            </a:r>
            <a:br>
              <a:rPr lang="en-US" sz="3100" dirty="0"/>
            </a:br>
            <a:r>
              <a:rPr lang="en-US" sz="3100" dirty="0" smtClean="0"/>
              <a:t/>
            </a:r>
            <a:br>
              <a:rPr lang="en-US" sz="3100" dirty="0" smtClean="0"/>
            </a:br>
            <a:r>
              <a:rPr lang="en-US" sz="4000" b="1" dirty="0" smtClean="0">
                <a:solidFill>
                  <a:srgbClr val="C00000"/>
                </a:solidFill>
              </a:rPr>
              <a:t>Neoplasms</a:t>
            </a:r>
            <a:r>
              <a:rPr lang="en-US" sz="3100" b="1" dirty="0">
                <a:solidFill>
                  <a:srgbClr val="C00000"/>
                </a:solidFill>
              </a:rPr>
              <a:t/>
            </a:r>
            <a:br>
              <a:rPr lang="en-US" sz="3100" b="1" dirty="0">
                <a:solidFill>
                  <a:srgbClr val="C00000"/>
                </a:solidFill>
              </a:rPr>
            </a:br>
            <a:r>
              <a:rPr lang="en-US" sz="3100" dirty="0"/>
              <a:t>-</a:t>
            </a:r>
            <a:r>
              <a:rPr lang="en-US" sz="3100" b="1" dirty="0">
                <a:solidFill>
                  <a:srgbClr val="C00000"/>
                </a:solidFill>
              </a:rPr>
              <a:t> </a:t>
            </a:r>
            <a:r>
              <a:rPr lang="en-US" sz="3100" dirty="0" smtClean="0"/>
              <a:t> 5 % of </a:t>
            </a:r>
            <a:r>
              <a:rPr lang="en-US" sz="3100" dirty="0"/>
              <a:t>cancers</a:t>
            </a:r>
            <a:r>
              <a:rPr lang="ar-IQ" sz="3100" dirty="0"/>
              <a:t/>
            </a:r>
            <a:br>
              <a:rPr lang="ar-IQ" sz="3100" dirty="0"/>
            </a:br>
            <a:r>
              <a:rPr lang="en-US" sz="3100" dirty="0"/>
              <a:t>- 95% of bladder tumors are of epithelial origin</a:t>
            </a:r>
            <a:br>
              <a:rPr lang="en-US" sz="3100" dirty="0"/>
            </a:br>
            <a:r>
              <a:rPr lang="en-US" sz="3100" dirty="0"/>
              <a:t>- Most epithelial tumors are </a:t>
            </a:r>
            <a:r>
              <a:rPr lang="en-US" sz="3100" dirty="0" err="1"/>
              <a:t>urothelial</a:t>
            </a:r>
            <a:r>
              <a:rPr lang="en-US" sz="3100" dirty="0"/>
              <a:t>                     </a:t>
            </a:r>
            <a:r>
              <a:rPr lang="en-US" sz="3100" dirty="0" smtClean="0"/>
              <a:t>             (</a:t>
            </a:r>
            <a:r>
              <a:rPr lang="en-US" sz="3100" dirty="0" err="1"/>
              <a:t>urothelial</a:t>
            </a:r>
            <a:r>
              <a:rPr lang="en-US" sz="3100" dirty="0"/>
              <a:t> or transitional </a:t>
            </a:r>
            <a:r>
              <a:rPr lang="en-US" sz="3100" dirty="0" smtClean="0"/>
              <a:t>tumors)</a:t>
            </a:r>
            <a:endParaRPr lang="ar-IQ" dirty="0"/>
          </a:p>
        </p:txBody>
      </p:sp>
    </p:spTree>
    <p:extLst>
      <p:ext uri="{BB962C8B-B14F-4D97-AF65-F5344CB8AC3E}">
        <p14:creationId xmlns:p14="http://schemas.microsoft.com/office/powerpoint/2010/main" val="2459275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996952"/>
            <a:ext cx="8229600" cy="1143000"/>
          </a:xfrm>
        </p:spPr>
        <p:txBody>
          <a:bodyPr>
            <a:normAutofit fontScale="90000"/>
          </a:bodyPr>
          <a:lstStyle/>
          <a:p>
            <a:pPr algn="l"/>
            <a:r>
              <a:rPr lang="en-US" b="1" dirty="0" err="1" smtClean="0">
                <a:solidFill>
                  <a:srgbClr val="FF0000"/>
                </a:solidFill>
              </a:rPr>
              <a:t>Urothelial</a:t>
            </a:r>
            <a:r>
              <a:rPr lang="en-US" b="1" dirty="0" smtClean="0">
                <a:solidFill>
                  <a:srgbClr val="FF0000"/>
                </a:solidFill>
              </a:rPr>
              <a:t> carcinoma</a:t>
            </a:r>
            <a:br>
              <a:rPr lang="en-US" b="1" dirty="0" smtClean="0">
                <a:solidFill>
                  <a:srgbClr val="FF0000"/>
                </a:solidFill>
              </a:rPr>
            </a:br>
            <a:r>
              <a:rPr lang="en-US" b="1" dirty="0" smtClean="0">
                <a:solidFill>
                  <a:srgbClr val="FF0000"/>
                </a:solidFill>
              </a:rPr>
              <a:t>  </a:t>
            </a:r>
            <a:r>
              <a:rPr lang="en-US" sz="3100" dirty="0" smtClean="0"/>
              <a:t>- 90% of all bladder carcinomas</a:t>
            </a:r>
            <a:br>
              <a:rPr lang="en-US" sz="3100" dirty="0" smtClean="0"/>
            </a:br>
            <a:r>
              <a:rPr lang="en-US" sz="3100" dirty="0" smtClean="0"/>
              <a:t>   - higher in men</a:t>
            </a:r>
            <a:r>
              <a:rPr lang="ar-IQ" sz="3100" dirty="0" smtClean="0"/>
              <a:t/>
            </a:r>
            <a:br>
              <a:rPr lang="ar-IQ" sz="3100" dirty="0" smtClean="0"/>
            </a:br>
            <a:r>
              <a:rPr lang="en-US" sz="3100" dirty="0" smtClean="0"/>
              <a:t>   - more in developed nations  </a:t>
            </a:r>
            <a:br>
              <a:rPr lang="en-US" sz="3100" dirty="0" smtClean="0"/>
            </a:br>
            <a:r>
              <a:rPr lang="en-US" sz="3100" dirty="0" smtClean="0"/>
              <a:t>   - </a:t>
            </a:r>
            <a:r>
              <a:rPr lang="en-US" sz="3100" dirty="0" err="1" smtClean="0"/>
              <a:t>Trigone</a:t>
            </a:r>
            <a:r>
              <a:rPr lang="en-US" sz="3100" dirty="0" smtClean="0"/>
              <a:t>  is the most common site</a:t>
            </a:r>
            <a:r>
              <a:rPr lang="ar-IQ" sz="3100" dirty="0" smtClean="0"/>
              <a:t/>
            </a:r>
            <a:br>
              <a:rPr lang="ar-IQ" sz="3100" dirty="0" smtClean="0"/>
            </a:br>
            <a:r>
              <a:rPr lang="en-US" sz="3100" dirty="0" smtClean="0"/>
              <a:t>   -  50 </a:t>
            </a:r>
            <a:r>
              <a:rPr lang="en-US" sz="3100" dirty="0"/>
              <a:t>-</a:t>
            </a:r>
            <a:r>
              <a:rPr lang="en-US" sz="3100" dirty="0" smtClean="0"/>
              <a:t> 80 years</a:t>
            </a:r>
            <a:r>
              <a:rPr lang="ar-IQ" sz="3100" dirty="0" smtClean="0"/>
              <a:t/>
            </a:r>
            <a:br>
              <a:rPr lang="ar-IQ" sz="3100" dirty="0" smtClean="0"/>
            </a:br>
            <a:r>
              <a:rPr lang="en-US" sz="3100" dirty="0" smtClean="0"/>
              <a:t/>
            </a:r>
            <a:br>
              <a:rPr lang="en-US" sz="3100" dirty="0" smtClean="0"/>
            </a:br>
            <a:r>
              <a:rPr lang="en-US" sz="3600" b="1" dirty="0" smtClean="0">
                <a:solidFill>
                  <a:srgbClr val="0070C0"/>
                </a:solidFill>
              </a:rPr>
              <a:t>Predisposing factors</a:t>
            </a:r>
            <a:r>
              <a:rPr lang="en-US" sz="2800" dirty="0" smtClean="0"/>
              <a:t/>
            </a:r>
            <a:br>
              <a:rPr lang="en-US" sz="2800" dirty="0" smtClean="0"/>
            </a:br>
            <a:r>
              <a:rPr lang="en-US" sz="2400" dirty="0" smtClean="0"/>
              <a:t/>
            </a:r>
            <a:br>
              <a:rPr lang="en-US" sz="2400" dirty="0" smtClean="0"/>
            </a:br>
            <a:r>
              <a:rPr lang="en-US" sz="2400" dirty="0" smtClean="0"/>
              <a:t> </a:t>
            </a:r>
            <a:r>
              <a:rPr lang="en-US" sz="3200" dirty="0" smtClean="0"/>
              <a:t>1. Cigarette smoking</a:t>
            </a:r>
            <a:br>
              <a:rPr lang="en-US" sz="3200" dirty="0" smtClean="0"/>
            </a:br>
            <a:r>
              <a:rPr lang="en-US" sz="3200" dirty="0" smtClean="0"/>
              <a:t> 2. Chemical substances: aryl amines</a:t>
            </a:r>
            <a:br>
              <a:rPr lang="en-US" sz="3200" dirty="0" smtClean="0"/>
            </a:br>
            <a:r>
              <a:rPr lang="en-US" sz="3200" dirty="0" smtClean="0"/>
              <a:t> 3. Cyclophosphamide </a:t>
            </a:r>
            <a:br>
              <a:rPr lang="en-US" sz="3200" dirty="0" smtClean="0"/>
            </a:br>
            <a:r>
              <a:rPr lang="en-US" sz="3200" dirty="0" smtClean="0"/>
              <a:t> 4. Bladder Radiation</a:t>
            </a:r>
            <a:br>
              <a:rPr lang="en-US" sz="3200" dirty="0" smtClean="0"/>
            </a:br>
            <a:endParaRPr lang="ar-IQ" sz="3100" dirty="0"/>
          </a:p>
        </p:txBody>
      </p:sp>
    </p:spTree>
    <p:extLst>
      <p:ext uri="{BB962C8B-B14F-4D97-AF65-F5344CB8AC3E}">
        <p14:creationId xmlns:p14="http://schemas.microsoft.com/office/powerpoint/2010/main" val="1960775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852936"/>
            <a:ext cx="8229600" cy="1143000"/>
          </a:xfrm>
        </p:spPr>
        <p:txBody>
          <a:bodyPr>
            <a:noAutofit/>
          </a:bodyPr>
          <a:lstStyle/>
          <a:p>
            <a:pPr algn="l"/>
            <a:r>
              <a:rPr lang="en-US" sz="3200" dirty="0"/>
              <a:t>-</a:t>
            </a:r>
            <a:r>
              <a:rPr lang="en-US" sz="2800" dirty="0"/>
              <a:t>Two distinct </a:t>
            </a:r>
            <a:r>
              <a:rPr lang="en-US" sz="2800" b="1" dirty="0">
                <a:solidFill>
                  <a:srgbClr val="0070C0"/>
                </a:solidFill>
              </a:rPr>
              <a:t>precursor</a:t>
            </a:r>
            <a:r>
              <a:rPr lang="en-US" sz="2800" dirty="0"/>
              <a:t> lesions ( found in 50% of cases):</a:t>
            </a:r>
            <a:br>
              <a:rPr lang="en-US" sz="2800" dirty="0"/>
            </a:br>
            <a:r>
              <a:rPr lang="en-US" sz="2800" dirty="0"/>
              <a:t>   </a:t>
            </a:r>
            <a:r>
              <a:rPr lang="en-US" sz="2800" dirty="0" smtClean="0"/>
              <a:t> 1</a:t>
            </a:r>
            <a:r>
              <a:rPr lang="en-US" sz="2800" dirty="0"/>
              <a:t>. Non invasive papillary </a:t>
            </a:r>
            <a:r>
              <a:rPr lang="en-US" sz="2800" dirty="0" smtClean="0"/>
              <a:t>neoplasm        </a:t>
            </a:r>
            <a:r>
              <a:rPr lang="en-US" sz="2800" dirty="0"/>
              <a:t>2. CIS </a:t>
            </a:r>
            <a:br>
              <a:rPr lang="en-US" sz="2800" dirty="0"/>
            </a:br>
            <a:r>
              <a:rPr lang="en-US" sz="2800" dirty="0"/>
              <a:t>- the most  important prognostic factors for the     </a:t>
            </a:r>
            <a:r>
              <a:rPr lang="en-US" sz="2800" dirty="0" smtClean="0"/>
              <a:t>               noninvasive </a:t>
            </a:r>
            <a:r>
              <a:rPr lang="en-US" sz="2800" dirty="0"/>
              <a:t>carcinoma is the </a:t>
            </a:r>
            <a:r>
              <a:rPr lang="en-US" sz="2800" b="1" dirty="0" smtClean="0">
                <a:solidFill>
                  <a:srgbClr val="0070C0"/>
                </a:solidFill>
              </a:rPr>
              <a:t>grade</a:t>
            </a:r>
            <a:br>
              <a:rPr lang="en-US" sz="2800" b="1" dirty="0" smtClean="0">
                <a:solidFill>
                  <a:srgbClr val="0070C0"/>
                </a:solidFill>
              </a:rPr>
            </a:br>
            <a:r>
              <a:rPr lang="en-US" sz="2800" b="1" dirty="0" smtClean="0">
                <a:solidFill>
                  <a:srgbClr val="0070C0"/>
                </a:solidFill>
              </a:rPr>
              <a:t/>
            </a:r>
            <a:br>
              <a:rPr lang="en-US" sz="2800" b="1" dirty="0" smtClean="0">
                <a:solidFill>
                  <a:srgbClr val="0070C0"/>
                </a:solidFill>
              </a:rPr>
            </a:br>
            <a:r>
              <a:rPr lang="en-US" sz="3200" b="1" dirty="0" smtClean="0">
                <a:solidFill>
                  <a:srgbClr val="0070C0"/>
                </a:solidFill>
              </a:rPr>
              <a:t>Classification of papillary </a:t>
            </a:r>
            <a:r>
              <a:rPr lang="en-US" sz="3200" b="1" dirty="0" err="1" smtClean="0">
                <a:solidFill>
                  <a:srgbClr val="0070C0"/>
                </a:solidFill>
              </a:rPr>
              <a:t>urothelial</a:t>
            </a:r>
            <a:r>
              <a:rPr lang="en-US" sz="3200" b="1" dirty="0" smtClean="0">
                <a:solidFill>
                  <a:srgbClr val="0070C0"/>
                </a:solidFill>
              </a:rPr>
              <a:t> tumors</a:t>
            </a:r>
            <a:r>
              <a:rPr lang="en-US" sz="3200" dirty="0" smtClean="0"/>
              <a:t/>
            </a:r>
            <a:br>
              <a:rPr lang="en-US" sz="3200" dirty="0" smtClean="0"/>
            </a:br>
            <a:r>
              <a:rPr lang="en-US" sz="2800" b="1" dirty="0" smtClean="0">
                <a:solidFill>
                  <a:srgbClr val="C00000"/>
                </a:solidFill>
              </a:rPr>
              <a:t>1. Papilloma</a:t>
            </a:r>
            <a:br>
              <a:rPr lang="en-US" sz="2800" b="1" dirty="0" smtClean="0">
                <a:solidFill>
                  <a:srgbClr val="C00000"/>
                </a:solidFill>
              </a:rPr>
            </a:br>
            <a:r>
              <a:rPr lang="en-US" sz="2800" b="1" dirty="0" smtClean="0">
                <a:solidFill>
                  <a:srgbClr val="C00000"/>
                </a:solidFill>
              </a:rPr>
              <a:t>2. Papillary </a:t>
            </a:r>
            <a:r>
              <a:rPr lang="en-US" sz="2800" b="1" dirty="0" err="1" smtClean="0">
                <a:solidFill>
                  <a:srgbClr val="C00000"/>
                </a:solidFill>
              </a:rPr>
              <a:t>urothelial</a:t>
            </a:r>
            <a:r>
              <a:rPr lang="en-US" sz="2800" b="1" dirty="0" smtClean="0">
                <a:solidFill>
                  <a:srgbClr val="C00000"/>
                </a:solidFill>
              </a:rPr>
              <a:t> neoplasm  of uncertain                      malignant potential (PUNLMP)</a:t>
            </a:r>
            <a:br>
              <a:rPr lang="en-US" sz="2800" b="1" dirty="0" smtClean="0">
                <a:solidFill>
                  <a:srgbClr val="C00000"/>
                </a:solidFill>
              </a:rPr>
            </a:br>
            <a:r>
              <a:rPr lang="en-US" sz="2800" b="1" dirty="0" smtClean="0">
                <a:solidFill>
                  <a:srgbClr val="C00000"/>
                </a:solidFill>
              </a:rPr>
              <a:t>3. Low grade papillary </a:t>
            </a:r>
            <a:r>
              <a:rPr lang="en-US" sz="2800" b="1" dirty="0" err="1" smtClean="0">
                <a:solidFill>
                  <a:srgbClr val="C00000"/>
                </a:solidFill>
              </a:rPr>
              <a:t>urothelial</a:t>
            </a:r>
            <a:r>
              <a:rPr lang="en-US" sz="2800" b="1" dirty="0" smtClean="0">
                <a:solidFill>
                  <a:srgbClr val="C00000"/>
                </a:solidFill>
              </a:rPr>
              <a:t> </a:t>
            </a:r>
            <a:br>
              <a:rPr lang="en-US" sz="2800" b="1" dirty="0" smtClean="0">
                <a:solidFill>
                  <a:srgbClr val="C00000"/>
                </a:solidFill>
              </a:rPr>
            </a:br>
            <a:r>
              <a:rPr lang="en-US" sz="2800" b="1" dirty="0">
                <a:solidFill>
                  <a:srgbClr val="C00000"/>
                </a:solidFill>
              </a:rPr>
              <a:t> </a:t>
            </a:r>
            <a:r>
              <a:rPr lang="en-US" sz="2800" b="1" dirty="0" smtClean="0">
                <a:solidFill>
                  <a:srgbClr val="C00000"/>
                </a:solidFill>
              </a:rPr>
              <a:t>   carcinoma (LGUC)</a:t>
            </a:r>
            <a:br>
              <a:rPr lang="en-US" sz="2800" b="1" dirty="0" smtClean="0">
                <a:solidFill>
                  <a:srgbClr val="C00000"/>
                </a:solidFill>
              </a:rPr>
            </a:br>
            <a:r>
              <a:rPr lang="en-US" sz="2800" b="1" dirty="0" smtClean="0">
                <a:solidFill>
                  <a:srgbClr val="C00000"/>
                </a:solidFill>
              </a:rPr>
              <a:t>4. High grade papillary </a:t>
            </a:r>
            <a:r>
              <a:rPr lang="en-US" sz="2800" b="1" dirty="0" err="1" smtClean="0">
                <a:solidFill>
                  <a:srgbClr val="C00000"/>
                </a:solidFill>
              </a:rPr>
              <a:t>urothelial</a:t>
            </a:r>
            <a:r>
              <a:rPr lang="en-US" sz="2800" b="1" dirty="0">
                <a:solidFill>
                  <a:srgbClr val="C00000"/>
                </a:solidFill>
              </a:rPr>
              <a:t> </a:t>
            </a:r>
            <a:r>
              <a:rPr lang="en-US" sz="2800" b="1" dirty="0" smtClean="0">
                <a:solidFill>
                  <a:srgbClr val="C00000"/>
                </a:solidFill>
              </a:rPr>
              <a:t>                                          carcinoma (HGUC)</a:t>
            </a:r>
            <a:endParaRPr lang="ar-IQ" sz="2800" b="1" dirty="0">
              <a:solidFill>
                <a:srgbClr val="C00000"/>
              </a:solidFill>
            </a:endParaRPr>
          </a:p>
        </p:txBody>
      </p:sp>
    </p:spTree>
    <p:extLst>
      <p:ext uri="{BB962C8B-B14F-4D97-AF65-F5344CB8AC3E}">
        <p14:creationId xmlns:p14="http://schemas.microsoft.com/office/powerpoint/2010/main" val="1154413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924944"/>
            <a:ext cx="8229600" cy="1143000"/>
          </a:xfrm>
        </p:spPr>
        <p:txBody>
          <a:bodyPr>
            <a:normAutofit fontScale="90000"/>
          </a:bodyPr>
          <a:lstStyle/>
          <a:p>
            <a:pPr algn="l"/>
            <a:r>
              <a:rPr lang="en-US" b="1" dirty="0" smtClean="0">
                <a:solidFill>
                  <a:srgbClr val="00B050"/>
                </a:solidFill>
              </a:rPr>
              <a:t> 2.Angiomyolipoma</a:t>
            </a:r>
            <a:br>
              <a:rPr lang="en-US" b="1" dirty="0" smtClean="0">
                <a:solidFill>
                  <a:srgbClr val="00B050"/>
                </a:solidFill>
              </a:rPr>
            </a:br>
            <a:r>
              <a:rPr lang="en-US" b="1" dirty="0" smtClean="0">
                <a:solidFill>
                  <a:srgbClr val="00B050"/>
                </a:solidFill>
              </a:rPr>
              <a:t/>
            </a:r>
            <a:br>
              <a:rPr lang="en-US" b="1" dirty="0" smtClean="0">
                <a:solidFill>
                  <a:srgbClr val="00B050"/>
                </a:solidFill>
              </a:rPr>
            </a:br>
            <a:r>
              <a:rPr lang="en-US" sz="3100" b="1" dirty="0" smtClean="0"/>
              <a:t>.</a:t>
            </a:r>
            <a:r>
              <a:rPr lang="en-US" sz="3100" dirty="0"/>
              <a:t> </a:t>
            </a:r>
            <a:r>
              <a:rPr lang="en-US" sz="3100" b="1" dirty="0" err="1" smtClean="0">
                <a:solidFill>
                  <a:srgbClr val="0070C0"/>
                </a:solidFill>
              </a:rPr>
              <a:t>Triphasic</a:t>
            </a:r>
            <a:r>
              <a:rPr lang="en-US" sz="3100" dirty="0" smtClean="0"/>
              <a:t> tumor:</a:t>
            </a:r>
            <a:br>
              <a:rPr lang="en-US" sz="3100" dirty="0" smtClean="0"/>
            </a:br>
            <a:r>
              <a:rPr lang="en-US" sz="3100" dirty="0" smtClean="0"/>
              <a:t>  vessels, smooth muscle, </a:t>
            </a:r>
            <a:br>
              <a:rPr lang="en-US" sz="3100" dirty="0" smtClean="0"/>
            </a:br>
            <a:r>
              <a:rPr lang="en-US" sz="3100" dirty="0"/>
              <a:t> </a:t>
            </a:r>
            <a:r>
              <a:rPr lang="en-US" sz="3100" dirty="0" smtClean="0"/>
              <a:t> and fat</a:t>
            </a:r>
            <a:br>
              <a:rPr lang="en-US" sz="3100" dirty="0" smtClean="0"/>
            </a:br>
            <a:r>
              <a:rPr lang="en-US" sz="3100" dirty="0" smtClean="0"/>
              <a:t/>
            </a:r>
            <a:br>
              <a:rPr lang="en-US" sz="3100" dirty="0" smtClean="0"/>
            </a:br>
            <a:r>
              <a:rPr lang="en-US" sz="3100" dirty="0" smtClean="0"/>
              <a:t>. Present in 25% to 50% </a:t>
            </a:r>
            <a:br>
              <a:rPr lang="en-US" sz="3100" dirty="0" smtClean="0"/>
            </a:br>
            <a:r>
              <a:rPr lang="en-US" sz="3100" dirty="0" smtClean="0"/>
              <a:t>  of patients with </a:t>
            </a:r>
            <a:br>
              <a:rPr lang="en-US" sz="3100" dirty="0" smtClean="0"/>
            </a:br>
            <a:r>
              <a:rPr lang="en-US" sz="3100" dirty="0"/>
              <a:t> </a:t>
            </a:r>
            <a:r>
              <a:rPr lang="en-US" sz="3100" dirty="0" smtClean="0"/>
              <a:t> </a:t>
            </a:r>
            <a:r>
              <a:rPr lang="en-US" sz="3100" b="1" dirty="0" smtClean="0">
                <a:solidFill>
                  <a:srgbClr val="0070C0"/>
                </a:solidFill>
              </a:rPr>
              <a:t>tuberous sclerosis</a:t>
            </a:r>
            <a:r>
              <a:rPr lang="en-US" sz="3100" dirty="0" smtClean="0"/>
              <a:t/>
            </a:r>
            <a:br>
              <a:rPr lang="en-US" sz="3100" dirty="0" smtClean="0"/>
            </a:br>
            <a:r>
              <a:rPr lang="en-US" sz="3100" dirty="0" smtClean="0"/>
              <a:t/>
            </a:r>
            <a:br>
              <a:rPr lang="en-US" sz="3100" dirty="0" smtClean="0"/>
            </a:br>
            <a:r>
              <a:rPr lang="en-US" sz="3100" dirty="0" smtClean="0"/>
              <a:t>. Susceptibility to </a:t>
            </a:r>
            <a:br>
              <a:rPr lang="en-US" sz="3100" dirty="0" smtClean="0"/>
            </a:br>
            <a:r>
              <a:rPr lang="en-US" sz="3100" dirty="0" smtClean="0"/>
              <a:t>   spontaneous</a:t>
            </a:r>
            <a:br>
              <a:rPr lang="en-US" sz="3100" dirty="0" smtClean="0"/>
            </a:br>
            <a:r>
              <a:rPr lang="en-US" sz="3100" dirty="0"/>
              <a:t> </a:t>
            </a:r>
            <a:r>
              <a:rPr lang="en-US" sz="3100" dirty="0" smtClean="0"/>
              <a:t>  </a:t>
            </a:r>
            <a:r>
              <a:rPr lang="en-US" sz="3100" b="1" dirty="0" smtClean="0">
                <a:solidFill>
                  <a:srgbClr val="0070C0"/>
                </a:solidFill>
              </a:rPr>
              <a:t>hemorrhage</a:t>
            </a:r>
            <a:endParaRPr lang="ar-IQ" sz="3100" b="1" dirty="0">
              <a:solidFill>
                <a:srgbClr val="0070C0"/>
              </a:solidFill>
            </a:endParaRPr>
          </a:p>
        </p:txBody>
      </p:sp>
      <p:pic>
        <p:nvPicPr>
          <p:cNvPr id="2050" name="Picture 2" descr="C:\Users\hp\Downloads\IMG_1608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0044" y="1340768"/>
            <a:ext cx="4726451"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506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20888"/>
            <a:ext cx="9865096" cy="1944216"/>
          </a:xfrm>
        </p:spPr>
        <p:txBody>
          <a:bodyPr>
            <a:normAutofit fontScale="90000"/>
          </a:bodyPr>
          <a:lstStyle/>
          <a:p>
            <a:pPr algn="l"/>
            <a:r>
              <a:rPr lang="en-US" sz="3600" b="1" dirty="0" err="1" smtClean="0">
                <a:solidFill>
                  <a:srgbClr val="C00000"/>
                </a:solidFill>
              </a:rPr>
              <a:t>Papillomas</a:t>
            </a:r>
            <a:r>
              <a:rPr lang="en-US" sz="4000" b="1" dirty="0" smtClean="0"/>
              <a:t> </a:t>
            </a:r>
            <a:r>
              <a:rPr lang="en-US" sz="3100" dirty="0" smtClean="0"/>
              <a:t/>
            </a:r>
            <a:br>
              <a:rPr lang="en-US" sz="3100" dirty="0" smtClean="0"/>
            </a:br>
            <a:r>
              <a:rPr lang="en-US" sz="3100" dirty="0" smtClean="0"/>
              <a:t> -younger patients. </a:t>
            </a:r>
            <a:br>
              <a:rPr lang="en-US" sz="3100" dirty="0" smtClean="0"/>
            </a:br>
            <a:r>
              <a:rPr lang="en-US" sz="3100" dirty="0" smtClean="0"/>
              <a:t> - Single small (0.5- 2 cm)</a:t>
            </a:r>
            <a:br>
              <a:rPr lang="en-US" sz="3100" dirty="0" smtClean="0"/>
            </a:br>
            <a:r>
              <a:rPr lang="en-US" sz="3100" dirty="0" smtClean="0"/>
              <a:t> - finger-like papillae </a:t>
            </a:r>
            <a:br>
              <a:rPr lang="en-US" sz="3100" dirty="0" smtClean="0"/>
            </a:br>
            <a:r>
              <a:rPr lang="en-US" sz="3100" dirty="0" smtClean="0"/>
              <a:t> - identical to normal </a:t>
            </a:r>
            <a:br>
              <a:rPr lang="en-US" sz="3100" dirty="0" smtClean="0"/>
            </a:br>
            <a:r>
              <a:rPr lang="en-US" sz="3100" dirty="0" smtClean="0"/>
              <a:t>   </a:t>
            </a:r>
            <a:r>
              <a:rPr lang="en-US" sz="3100" dirty="0" err="1" smtClean="0"/>
              <a:t>urothelium</a:t>
            </a:r>
            <a:r>
              <a:rPr lang="en-US" sz="3100" dirty="0" smtClean="0"/>
              <a:t/>
            </a:r>
            <a:br>
              <a:rPr lang="en-US" sz="3100" dirty="0" smtClean="0"/>
            </a:br>
            <a:r>
              <a:rPr lang="en-US" sz="3100" dirty="0" smtClean="0"/>
              <a:t/>
            </a:r>
            <a:br>
              <a:rPr lang="en-US" sz="3100" dirty="0" smtClean="0"/>
            </a:br>
            <a:r>
              <a:rPr lang="en-US" sz="3600" b="1" dirty="0" smtClean="0">
                <a:solidFill>
                  <a:srgbClr val="C00000"/>
                </a:solidFill>
              </a:rPr>
              <a:t>PUNLMP</a:t>
            </a:r>
            <a:r>
              <a:rPr lang="en-US" sz="3200" b="1" dirty="0" smtClean="0">
                <a:solidFill>
                  <a:srgbClr val="C00000"/>
                </a:solidFill>
              </a:rPr>
              <a:t/>
            </a:r>
            <a:br>
              <a:rPr lang="en-US" sz="3200" b="1" dirty="0" smtClean="0">
                <a:solidFill>
                  <a:srgbClr val="C00000"/>
                </a:solidFill>
              </a:rPr>
            </a:br>
            <a:r>
              <a:rPr lang="en-US" sz="3200" dirty="0" smtClean="0"/>
              <a:t>histologically similar </a:t>
            </a:r>
            <a:br>
              <a:rPr lang="en-US" sz="3200" dirty="0" smtClean="0"/>
            </a:br>
            <a:r>
              <a:rPr lang="en-US" sz="3200" dirty="0" smtClean="0"/>
              <a:t>with </a:t>
            </a:r>
            <a:r>
              <a:rPr lang="en-US" sz="3200" dirty="0" err="1" smtClean="0"/>
              <a:t>papilloma,but</a:t>
            </a:r>
            <a:r>
              <a:rPr lang="en-US" sz="3200" dirty="0"/>
              <a:t/>
            </a:r>
            <a:br>
              <a:rPr lang="en-US" sz="3200" dirty="0"/>
            </a:br>
            <a:r>
              <a:rPr lang="en-US" sz="3200" dirty="0" smtClean="0"/>
              <a:t>having </a:t>
            </a:r>
            <a:r>
              <a:rPr lang="en-US" sz="3200" dirty="0"/>
              <a:t>thicker </a:t>
            </a:r>
            <a:r>
              <a:rPr lang="en-US" sz="3200" dirty="0" err="1" smtClean="0"/>
              <a:t>urothelium</a:t>
            </a:r>
            <a:r>
              <a:rPr lang="ar-IQ" sz="3200" b="1" dirty="0" smtClean="0">
                <a:solidFill>
                  <a:srgbClr val="C00000"/>
                </a:solidFill>
              </a:rPr>
              <a:t/>
            </a:r>
            <a:br>
              <a:rPr lang="ar-IQ" sz="3200" b="1" dirty="0" smtClean="0">
                <a:solidFill>
                  <a:srgbClr val="C00000"/>
                </a:solidFill>
              </a:rPr>
            </a:br>
            <a:endParaRPr lang="ar-IQ" sz="3100" dirty="0"/>
          </a:p>
        </p:txBody>
      </p:sp>
      <p:pic>
        <p:nvPicPr>
          <p:cNvPr id="17410" name="Picture 2" descr="C:\Users\hp\Downloads\IMG_1659.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476672"/>
            <a:ext cx="432077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hp\Downloads\IMG_16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564249"/>
            <a:ext cx="4320774" cy="311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765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9217024" cy="1440160"/>
          </a:xfrm>
        </p:spPr>
        <p:txBody>
          <a:bodyPr>
            <a:normAutofit fontScale="90000"/>
          </a:bodyPr>
          <a:lstStyle/>
          <a:p>
            <a:pPr algn="l"/>
            <a:r>
              <a:rPr lang="en-US" sz="3100" b="1" dirty="0" smtClean="0">
                <a:solidFill>
                  <a:srgbClr val="C00000"/>
                </a:solidFill>
              </a:rPr>
              <a:t>          LGUC                                                            HGUC  </a:t>
            </a:r>
            <a:br>
              <a:rPr lang="en-US" sz="3100" b="1" dirty="0" smtClean="0">
                <a:solidFill>
                  <a:srgbClr val="C00000"/>
                </a:solidFill>
              </a:rPr>
            </a:br>
            <a:r>
              <a:rPr lang="en-US" sz="3100" dirty="0" smtClean="0"/>
              <a:t>-</a:t>
            </a:r>
            <a:r>
              <a:rPr lang="en-US" sz="3100" b="1" dirty="0" smtClean="0">
                <a:solidFill>
                  <a:srgbClr val="C00000"/>
                </a:solidFill>
              </a:rPr>
              <a:t> </a:t>
            </a:r>
            <a:r>
              <a:rPr lang="en-US" sz="3100" dirty="0" smtClean="0"/>
              <a:t>orderly </a:t>
            </a:r>
            <a:r>
              <a:rPr lang="en-US" sz="3100" dirty="0" err="1" smtClean="0"/>
              <a:t>apearance</a:t>
            </a:r>
            <a:r>
              <a:rPr lang="en-US" sz="3100" b="1" dirty="0" smtClean="0">
                <a:solidFill>
                  <a:srgbClr val="C00000"/>
                </a:solidFill>
              </a:rPr>
              <a:t>                               </a:t>
            </a:r>
            <a:r>
              <a:rPr lang="en-US" sz="3100" dirty="0" smtClean="0"/>
              <a:t>-</a:t>
            </a:r>
            <a:r>
              <a:rPr lang="en-US" sz="3100" b="1" dirty="0" smtClean="0">
                <a:solidFill>
                  <a:srgbClr val="C00000"/>
                </a:solidFill>
              </a:rPr>
              <a:t> </a:t>
            </a:r>
            <a:r>
              <a:rPr lang="en-US" sz="3200" dirty="0" err="1" smtClean="0"/>
              <a:t>dyscohesive</a:t>
            </a:r>
            <a:r>
              <a:rPr lang="en-US" sz="3200" dirty="0" smtClean="0"/>
              <a:t> </a:t>
            </a:r>
            <a:r>
              <a:rPr lang="en-US" sz="3200" dirty="0"/>
              <a:t>cells</a:t>
            </a:r>
            <a:br>
              <a:rPr lang="en-US" sz="3200" dirty="0"/>
            </a:br>
            <a:r>
              <a:rPr lang="en-US" sz="3200" dirty="0"/>
              <a:t>-</a:t>
            </a:r>
            <a:r>
              <a:rPr lang="en-US" sz="3200" dirty="0" smtClean="0"/>
              <a:t> mild nuclear </a:t>
            </a:r>
            <a:r>
              <a:rPr lang="en-US" sz="3200" dirty="0" err="1" smtClean="0"/>
              <a:t>atypia</a:t>
            </a:r>
            <a:r>
              <a:rPr lang="en-US" sz="3200" dirty="0" smtClean="0"/>
              <a:t>                            - loss </a:t>
            </a:r>
            <a:r>
              <a:rPr lang="en-US" sz="3200" dirty="0"/>
              <a:t>of polarity </a:t>
            </a:r>
            <a:br>
              <a:rPr lang="en-US" sz="3200" dirty="0"/>
            </a:br>
            <a:r>
              <a:rPr lang="en-US" sz="3200" dirty="0"/>
              <a:t> </a:t>
            </a:r>
            <a:r>
              <a:rPr lang="en-US" sz="3200" dirty="0" smtClean="0"/>
              <a:t>                                                                -  </a:t>
            </a:r>
            <a:r>
              <a:rPr lang="en-US" sz="3200" dirty="0"/>
              <a:t>high grade </a:t>
            </a:r>
            <a:r>
              <a:rPr lang="en-US" sz="3200" dirty="0" smtClean="0"/>
              <a:t>nuclei</a:t>
            </a:r>
            <a:r>
              <a:rPr lang="en-US" sz="3200" dirty="0"/>
              <a:t/>
            </a:r>
            <a:br>
              <a:rPr lang="en-US" sz="3200" dirty="0"/>
            </a:br>
            <a:r>
              <a:rPr lang="en-US" sz="3200" dirty="0"/>
              <a:t> </a:t>
            </a:r>
            <a:r>
              <a:rPr lang="en-US" sz="3100" dirty="0" smtClean="0"/>
              <a:t/>
            </a:r>
            <a:br>
              <a:rPr lang="en-US" sz="3100" dirty="0" smtClean="0"/>
            </a:br>
            <a:r>
              <a:rPr lang="ar-IQ" sz="3600" dirty="0" smtClean="0"/>
              <a:t/>
            </a:r>
            <a:br>
              <a:rPr lang="ar-IQ" sz="3600" dirty="0" smtClean="0"/>
            </a:br>
            <a:endParaRPr lang="ar-IQ" sz="3600" dirty="0"/>
          </a:p>
        </p:txBody>
      </p:sp>
      <p:pic>
        <p:nvPicPr>
          <p:cNvPr id="1026" name="Picture 2" descr="C:\Users\hp\Downloads\IMG_166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4032448" cy="4652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hp\Downloads\IMG_166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916832"/>
            <a:ext cx="4335850" cy="465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580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0928"/>
            <a:ext cx="8229600" cy="1143000"/>
          </a:xfrm>
        </p:spPr>
        <p:txBody>
          <a:bodyPr>
            <a:noAutofit/>
          </a:bodyPr>
          <a:lstStyle/>
          <a:p>
            <a:pPr algn="l"/>
            <a:r>
              <a:rPr lang="ar-IQ" sz="2800" dirty="0" smtClean="0"/>
              <a:t/>
            </a:r>
            <a:br>
              <a:rPr lang="ar-IQ" sz="2800" dirty="0" smtClean="0"/>
            </a:br>
            <a:r>
              <a:rPr lang="en-US" sz="3200" b="1" dirty="0" smtClean="0">
                <a:solidFill>
                  <a:srgbClr val="C00000"/>
                </a:solidFill>
              </a:rPr>
              <a:t>Invasive </a:t>
            </a:r>
            <a:r>
              <a:rPr lang="en-US" sz="3200" b="1" dirty="0" err="1" smtClean="0">
                <a:solidFill>
                  <a:srgbClr val="C00000"/>
                </a:solidFill>
              </a:rPr>
              <a:t>urothelial</a:t>
            </a:r>
            <a:r>
              <a:rPr lang="en-US" sz="3200" b="1" dirty="0" smtClean="0">
                <a:solidFill>
                  <a:srgbClr val="C00000"/>
                </a:solidFill>
              </a:rPr>
              <a:t> carcinoma</a:t>
            </a:r>
            <a:r>
              <a:rPr lang="en-US" sz="2800" dirty="0" smtClean="0"/>
              <a:t/>
            </a:r>
            <a:br>
              <a:rPr lang="en-US" sz="2800" dirty="0" smtClean="0"/>
            </a:br>
            <a:r>
              <a:rPr lang="en-US" sz="2800" dirty="0" smtClean="0"/>
              <a:t>-  associated with papillary </a:t>
            </a:r>
            <a:r>
              <a:rPr lang="en-US" sz="2800" dirty="0" err="1" smtClean="0"/>
              <a:t>urothelial</a:t>
            </a:r>
            <a:r>
              <a:rPr lang="en-US" sz="2800" dirty="0" smtClean="0"/>
              <a:t> cancer or                   adjacent CIS  </a:t>
            </a:r>
            <a:br>
              <a:rPr lang="en-US" sz="2800" dirty="0" smtClean="0"/>
            </a:br>
            <a:r>
              <a:rPr lang="en-US" sz="2800" dirty="0" smtClean="0"/>
              <a:t>-  invade the </a:t>
            </a:r>
            <a:r>
              <a:rPr lang="en-US" sz="2800" dirty="0" smtClean="0">
                <a:solidFill>
                  <a:srgbClr val="00B050"/>
                </a:solidFill>
              </a:rPr>
              <a:t>lamina </a:t>
            </a:r>
            <a:r>
              <a:rPr lang="en-US" sz="2800" dirty="0" err="1" smtClean="0">
                <a:solidFill>
                  <a:srgbClr val="00B050"/>
                </a:solidFill>
              </a:rPr>
              <a:t>propria</a:t>
            </a:r>
            <a:r>
              <a:rPr lang="en-US" sz="2800" dirty="0" smtClean="0">
                <a:solidFill>
                  <a:srgbClr val="00B050"/>
                </a:solidFill>
              </a:rPr>
              <a:t> </a:t>
            </a:r>
            <a:r>
              <a:rPr lang="en-US" sz="2800" dirty="0" smtClean="0"/>
              <a:t>or extend deeper into the        underlying </a:t>
            </a:r>
            <a:r>
              <a:rPr lang="en-US" sz="2800" dirty="0" smtClean="0">
                <a:solidFill>
                  <a:srgbClr val="00B050"/>
                </a:solidFill>
              </a:rPr>
              <a:t>muscle</a:t>
            </a:r>
            <a:r>
              <a:rPr lang="en-US" sz="2800" dirty="0" smtClean="0"/>
              <a:t/>
            </a:r>
            <a:br>
              <a:rPr lang="en-US" sz="2800" dirty="0" smtClean="0"/>
            </a:br>
            <a:r>
              <a:rPr lang="en-US" sz="2800" dirty="0" smtClean="0"/>
              <a:t>- almost all invasive carcinomas are of </a:t>
            </a:r>
            <a:r>
              <a:rPr lang="en-US" sz="2800" dirty="0" smtClean="0">
                <a:solidFill>
                  <a:srgbClr val="00B050"/>
                </a:solidFill>
              </a:rPr>
              <a:t>high grade</a:t>
            </a:r>
            <a:r>
              <a:rPr lang="en-US" sz="2800" dirty="0" smtClean="0"/>
              <a:t/>
            </a:r>
            <a:br>
              <a:rPr lang="en-US" sz="2800" dirty="0" smtClean="0"/>
            </a:br>
            <a:r>
              <a:rPr lang="en-US" sz="2800" dirty="0" smtClean="0"/>
              <a:t>  </a:t>
            </a:r>
            <a:br>
              <a:rPr lang="en-US" sz="2800" dirty="0" smtClean="0"/>
            </a:br>
            <a:r>
              <a:rPr lang="en-US" sz="3600" b="1" dirty="0" smtClean="0">
                <a:solidFill>
                  <a:srgbClr val="0070C0"/>
                </a:solidFill>
              </a:rPr>
              <a:t>clinical features</a:t>
            </a:r>
            <a:r>
              <a:rPr lang="en-US" sz="2800" dirty="0" smtClean="0"/>
              <a:t/>
            </a:r>
            <a:br>
              <a:rPr lang="en-US" sz="2800" dirty="0" smtClean="0"/>
            </a:br>
            <a:r>
              <a:rPr lang="en-US" sz="2800" dirty="0" smtClean="0"/>
              <a:t>painless hematuria, frequency, urgency, dysuria</a:t>
            </a:r>
            <a:br>
              <a:rPr lang="en-US" sz="2800" dirty="0" smtClean="0"/>
            </a:br>
            <a:endParaRPr lang="ar-IQ" sz="2800" dirty="0"/>
          </a:p>
        </p:txBody>
      </p:sp>
    </p:spTree>
    <p:extLst>
      <p:ext uri="{BB962C8B-B14F-4D97-AF65-F5344CB8AC3E}">
        <p14:creationId xmlns:p14="http://schemas.microsoft.com/office/powerpoint/2010/main" val="3341638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80928"/>
            <a:ext cx="8229600" cy="1143000"/>
          </a:xfrm>
        </p:spPr>
        <p:txBody>
          <a:bodyPr>
            <a:noAutofit/>
          </a:bodyPr>
          <a:lstStyle/>
          <a:p>
            <a:pPr algn="l"/>
            <a:r>
              <a:rPr lang="en-US" sz="3600" b="1" dirty="0">
                <a:solidFill>
                  <a:srgbClr val="00B050"/>
                </a:solidFill>
              </a:rPr>
              <a:t>Prognosis</a:t>
            </a:r>
            <a:r>
              <a:rPr lang="en-US" sz="2800" dirty="0"/>
              <a:t> depend on :</a:t>
            </a:r>
            <a:br>
              <a:rPr lang="en-US" sz="2800" dirty="0"/>
            </a:br>
            <a:r>
              <a:rPr lang="en-US" sz="2800" dirty="0" smtClean="0"/>
              <a:t>- </a:t>
            </a:r>
            <a:r>
              <a:rPr lang="en-US" sz="2800" dirty="0"/>
              <a:t>Tumor Grade</a:t>
            </a:r>
            <a:br>
              <a:rPr lang="en-US" sz="2800" dirty="0"/>
            </a:br>
            <a:r>
              <a:rPr lang="en-US" sz="2800" dirty="0" smtClean="0"/>
              <a:t>- Tumor </a:t>
            </a:r>
            <a:r>
              <a:rPr lang="en-US" sz="2800" dirty="0"/>
              <a:t>Stage</a:t>
            </a:r>
            <a:br>
              <a:rPr lang="en-US" sz="2800" dirty="0"/>
            </a:br>
            <a:r>
              <a:rPr lang="en-US" sz="2800" dirty="0" smtClean="0"/>
              <a:t/>
            </a:r>
            <a:br>
              <a:rPr lang="en-US" sz="2800" dirty="0" smtClean="0"/>
            </a:br>
            <a:r>
              <a:rPr lang="en-US" sz="3600" b="1" dirty="0" smtClean="0">
                <a:solidFill>
                  <a:srgbClr val="C00000"/>
                </a:solidFill>
              </a:rPr>
              <a:t>Squamous </a:t>
            </a:r>
            <a:r>
              <a:rPr lang="en-US" sz="3600" b="1" dirty="0">
                <a:solidFill>
                  <a:srgbClr val="C00000"/>
                </a:solidFill>
              </a:rPr>
              <a:t>cell </a:t>
            </a:r>
            <a:r>
              <a:rPr lang="en-US" sz="3600" b="1" dirty="0" smtClean="0">
                <a:solidFill>
                  <a:srgbClr val="C00000"/>
                </a:solidFill>
              </a:rPr>
              <a:t>carcinoma</a:t>
            </a:r>
            <a:r>
              <a:rPr lang="en-US" sz="2800" b="1" dirty="0" smtClean="0">
                <a:solidFill>
                  <a:srgbClr val="C00000"/>
                </a:solidFill>
              </a:rPr>
              <a:t/>
            </a:r>
            <a:br>
              <a:rPr lang="en-US" sz="2800" b="1" dirty="0" smtClean="0">
                <a:solidFill>
                  <a:srgbClr val="C00000"/>
                </a:solidFill>
              </a:rPr>
            </a:br>
            <a:r>
              <a:rPr lang="en-US" sz="2800" b="1" dirty="0" smtClean="0">
                <a:solidFill>
                  <a:srgbClr val="C00000"/>
                </a:solidFill>
              </a:rPr>
              <a:t>  </a:t>
            </a:r>
            <a:r>
              <a:rPr lang="en-US" sz="2800" b="1" dirty="0" smtClean="0"/>
              <a:t>-</a:t>
            </a:r>
            <a:r>
              <a:rPr lang="en-US" sz="2800" b="1" dirty="0" smtClean="0">
                <a:solidFill>
                  <a:srgbClr val="C00000"/>
                </a:solidFill>
              </a:rPr>
              <a:t> </a:t>
            </a:r>
            <a:r>
              <a:rPr lang="en-US" sz="2800" dirty="0" smtClean="0"/>
              <a:t>3-7% of bladder cancer</a:t>
            </a:r>
            <a:br>
              <a:rPr lang="en-US" sz="2800" dirty="0" smtClean="0"/>
            </a:br>
            <a:r>
              <a:rPr lang="en-US" sz="2800" dirty="0" smtClean="0"/>
              <a:t>  - associated with  chronic bladder irritation and                  infection( </a:t>
            </a:r>
            <a:r>
              <a:rPr lang="en-US" sz="2800" dirty="0" err="1" smtClean="0"/>
              <a:t>schistosomiasis</a:t>
            </a:r>
            <a:r>
              <a:rPr lang="en-US" sz="2800" dirty="0" smtClean="0"/>
              <a:t>)</a:t>
            </a:r>
            <a:br>
              <a:rPr lang="en-US" sz="2800" dirty="0" smtClean="0"/>
            </a:br>
            <a:r>
              <a:rPr lang="en-US" sz="2800" b="1" dirty="0">
                <a:solidFill>
                  <a:srgbClr val="C00000"/>
                </a:solidFill>
              </a:rPr>
              <a:t> </a:t>
            </a:r>
            <a:r>
              <a:rPr lang="en-US" sz="2800" b="1" dirty="0" smtClean="0">
                <a:solidFill>
                  <a:srgbClr val="C00000"/>
                </a:solidFill>
              </a:rPr>
              <a:t/>
            </a:r>
            <a:br>
              <a:rPr lang="en-US" sz="2800" b="1" dirty="0" smtClean="0">
                <a:solidFill>
                  <a:srgbClr val="C00000"/>
                </a:solidFill>
              </a:rPr>
            </a:br>
            <a:r>
              <a:rPr lang="en-US" sz="3600" b="1" dirty="0" smtClean="0">
                <a:solidFill>
                  <a:srgbClr val="C00000"/>
                </a:solidFill>
              </a:rPr>
              <a:t>Adenocarcinoma</a:t>
            </a:r>
            <a:r>
              <a:rPr lang="en-US" sz="2800" b="1" dirty="0" smtClean="0">
                <a:solidFill>
                  <a:srgbClr val="C00000"/>
                </a:solidFill>
              </a:rPr>
              <a:t> </a:t>
            </a:r>
            <a:br>
              <a:rPr lang="en-US" sz="2800" b="1" dirty="0" smtClean="0">
                <a:solidFill>
                  <a:srgbClr val="C00000"/>
                </a:solidFill>
              </a:rPr>
            </a:br>
            <a:r>
              <a:rPr lang="en-US" sz="2800" b="1" dirty="0">
                <a:solidFill>
                  <a:srgbClr val="C00000"/>
                </a:solidFill>
              </a:rPr>
              <a:t> </a:t>
            </a:r>
            <a:r>
              <a:rPr lang="en-US" sz="2800" b="1" dirty="0" smtClean="0"/>
              <a:t>-</a:t>
            </a:r>
            <a:r>
              <a:rPr lang="en-US" sz="2800" dirty="0" smtClean="0"/>
              <a:t>rare</a:t>
            </a:r>
            <a:br>
              <a:rPr lang="en-US" sz="2800" dirty="0" smtClean="0"/>
            </a:br>
            <a:r>
              <a:rPr lang="en-US" sz="2800" dirty="0" smtClean="0"/>
              <a:t> -histologically identical to adenocarcinoma of the GIT</a:t>
            </a:r>
            <a:endParaRPr lang="ar-IQ" sz="2800" dirty="0"/>
          </a:p>
        </p:txBody>
      </p:sp>
    </p:spTree>
    <p:extLst>
      <p:ext uri="{BB962C8B-B14F-4D97-AF65-F5344CB8AC3E}">
        <p14:creationId xmlns:p14="http://schemas.microsoft.com/office/powerpoint/2010/main" val="148539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52936"/>
            <a:ext cx="8229600" cy="1143000"/>
          </a:xfrm>
        </p:spPr>
        <p:txBody>
          <a:bodyPr>
            <a:noAutofit/>
          </a:bodyPr>
          <a:lstStyle/>
          <a:p>
            <a:pPr algn="l"/>
            <a:r>
              <a:rPr lang="en-US" sz="3600" b="1" dirty="0" smtClean="0">
                <a:solidFill>
                  <a:srgbClr val="0070C0"/>
                </a:solidFill>
              </a:rPr>
              <a:t>Urethra</a:t>
            </a:r>
            <a:r>
              <a:rPr lang="en-US" sz="2800" dirty="0" smtClean="0"/>
              <a:t/>
            </a:r>
            <a:br>
              <a:rPr lang="en-US" sz="2800" dirty="0" smtClean="0"/>
            </a:br>
            <a:r>
              <a:rPr lang="en-US" sz="2800" b="1" dirty="0" smtClean="0">
                <a:solidFill>
                  <a:srgbClr val="00B050"/>
                </a:solidFill>
              </a:rPr>
              <a:t>1. Inflammation</a:t>
            </a:r>
            <a:r>
              <a:rPr lang="en-US" sz="2800" dirty="0" smtClean="0"/>
              <a:t/>
            </a:r>
            <a:br>
              <a:rPr lang="en-US" sz="2800" dirty="0" smtClean="0"/>
            </a:br>
            <a:r>
              <a:rPr lang="en-US" sz="2800" dirty="0"/>
              <a:t> </a:t>
            </a:r>
            <a:r>
              <a:rPr lang="en-US" sz="2800" dirty="0" smtClean="0"/>
              <a:t>    -</a:t>
            </a:r>
            <a:r>
              <a:rPr lang="en-US" sz="2800" dirty="0" err="1" smtClean="0"/>
              <a:t>gonococcal</a:t>
            </a:r>
            <a:r>
              <a:rPr lang="en-US" sz="2800" dirty="0"/>
              <a:t> </a:t>
            </a:r>
            <a:r>
              <a:rPr lang="en-US" sz="2800" dirty="0" smtClean="0"/>
              <a:t>             - non </a:t>
            </a:r>
            <a:r>
              <a:rPr lang="en-US" sz="2800" dirty="0" err="1" smtClean="0"/>
              <a:t>gonococcal</a:t>
            </a:r>
            <a:r>
              <a:rPr lang="en-US" sz="2800" dirty="0" smtClean="0"/>
              <a:t/>
            </a:r>
            <a:br>
              <a:rPr lang="en-US" sz="2800" dirty="0" smtClean="0"/>
            </a:br>
            <a:r>
              <a:rPr lang="en-US" sz="2800" dirty="0"/>
              <a:t/>
            </a:r>
            <a:br>
              <a:rPr lang="en-US" sz="2800" dirty="0"/>
            </a:br>
            <a:r>
              <a:rPr lang="en-US" sz="2800" b="1" dirty="0" smtClean="0">
                <a:solidFill>
                  <a:srgbClr val="00B050"/>
                </a:solidFill>
              </a:rPr>
              <a:t>2. tumors</a:t>
            </a:r>
            <a:r>
              <a:rPr lang="en-US" sz="2800" b="1" dirty="0">
                <a:solidFill>
                  <a:srgbClr val="00B050"/>
                </a:solidFill>
              </a:rPr>
              <a:t/>
            </a:r>
            <a:br>
              <a:rPr lang="en-US" sz="2800" b="1" dirty="0">
                <a:solidFill>
                  <a:srgbClr val="00B050"/>
                </a:solidFill>
              </a:rPr>
            </a:br>
            <a:r>
              <a:rPr lang="en-US" sz="2800" b="1" dirty="0" smtClean="0">
                <a:solidFill>
                  <a:srgbClr val="00B050"/>
                </a:solidFill>
              </a:rPr>
              <a:t>&gt; </a:t>
            </a:r>
            <a:r>
              <a:rPr lang="en-US" sz="2800" dirty="0" smtClean="0"/>
              <a:t>Urethral </a:t>
            </a:r>
            <a:r>
              <a:rPr lang="en-US" sz="2800" dirty="0" err="1"/>
              <a:t>caruncale</a:t>
            </a:r>
            <a:r>
              <a:rPr lang="en-US" sz="2800" dirty="0"/>
              <a:t>: Painful red inflammatory nodule </a:t>
            </a:r>
            <a:r>
              <a:rPr lang="en-US" sz="2800" dirty="0" smtClean="0"/>
              <a:t>     1-1.5 cm   in </a:t>
            </a:r>
            <a:r>
              <a:rPr lang="en-US" sz="2800" dirty="0"/>
              <a:t>the external urethral meatus in </a:t>
            </a:r>
            <a:r>
              <a:rPr lang="en-US" sz="2800" dirty="0" smtClean="0"/>
              <a:t>female</a:t>
            </a:r>
            <a:br>
              <a:rPr lang="en-US" sz="2800" dirty="0" smtClean="0"/>
            </a:br>
            <a:r>
              <a:rPr lang="en-US" sz="2800" dirty="0" smtClean="0"/>
              <a:t/>
            </a:r>
            <a:br>
              <a:rPr lang="en-US" sz="2800" dirty="0" smtClean="0"/>
            </a:br>
            <a:r>
              <a:rPr lang="en-US" sz="2800" b="1" dirty="0" smtClean="0">
                <a:solidFill>
                  <a:srgbClr val="00B050"/>
                </a:solidFill>
              </a:rPr>
              <a:t>&gt;</a:t>
            </a:r>
            <a:r>
              <a:rPr lang="en-US" sz="2800" dirty="0" smtClean="0"/>
              <a:t> benign epithelial tumors</a:t>
            </a:r>
            <a:br>
              <a:rPr lang="en-US" sz="2800" dirty="0" smtClean="0"/>
            </a:br>
            <a:r>
              <a:rPr lang="en-US" sz="2800" dirty="0" smtClean="0"/>
              <a:t/>
            </a:r>
            <a:br>
              <a:rPr lang="en-US" sz="2800" dirty="0" smtClean="0"/>
            </a:br>
            <a:r>
              <a:rPr lang="en-US" sz="2800" b="1" dirty="0" smtClean="0">
                <a:solidFill>
                  <a:srgbClr val="00B050"/>
                </a:solidFill>
              </a:rPr>
              <a:t>&gt;</a:t>
            </a:r>
            <a:r>
              <a:rPr lang="en-US" sz="2800" dirty="0" smtClean="0"/>
              <a:t> primary carcinoma(rare)</a:t>
            </a:r>
            <a:br>
              <a:rPr lang="en-US" sz="2800" dirty="0" smtClean="0"/>
            </a:br>
            <a:r>
              <a:rPr lang="en-US" sz="2800" dirty="0"/>
              <a:t> </a:t>
            </a:r>
            <a:r>
              <a:rPr lang="en-US" sz="2800" dirty="0" smtClean="0"/>
              <a:t>-proximal urethra: </a:t>
            </a:r>
            <a:r>
              <a:rPr lang="en-US" sz="2800" dirty="0" err="1" smtClean="0"/>
              <a:t>urothelial</a:t>
            </a:r>
            <a:r>
              <a:rPr lang="en-US" sz="2800" dirty="0" smtClean="0"/>
              <a:t> carcinoma</a:t>
            </a:r>
            <a:br>
              <a:rPr lang="en-US" sz="2800" dirty="0" smtClean="0"/>
            </a:br>
            <a:r>
              <a:rPr lang="en-US" sz="2800" dirty="0" smtClean="0"/>
              <a:t>-distal urethra: squamous cell carcinoma</a:t>
            </a:r>
            <a:endParaRPr lang="ar-IQ" sz="2800" dirty="0"/>
          </a:p>
        </p:txBody>
      </p:sp>
    </p:spTree>
    <p:extLst>
      <p:ext uri="{BB962C8B-B14F-4D97-AF65-F5344CB8AC3E}">
        <p14:creationId xmlns:p14="http://schemas.microsoft.com/office/powerpoint/2010/main" val="1443266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61871"/>
            <a:ext cx="8229600" cy="1143000"/>
          </a:xfrm>
        </p:spPr>
        <p:txBody>
          <a:bodyPr>
            <a:normAutofit fontScale="90000"/>
          </a:bodyPr>
          <a:lstStyle/>
          <a:p>
            <a:pPr algn="l"/>
            <a:r>
              <a:rPr lang="en-US" b="1" dirty="0" smtClean="0">
                <a:solidFill>
                  <a:srgbClr val="00B050"/>
                </a:solidFill>
              </a:rPr>
              <a:t>3.Oncocytoma</a:t>
            </a:r>
            <a:r>
              <a:rPr lang="en-US" dirty="0" smtClean="0"/>
              <a:t/>
            </a:r>
            <a:br>
              <a:rPr lang="en-US" dirty="0" smtClean="0"/>
            </a:br>
            <a:r>
              <a:rPr lang="en-US" sz="3100" dirty="0" smtClean="0"/>
              <a:t>.  </a:t>
            </a:r>
            <a:r>
              <a:rPr lang="en-US" sz="3100" dirty="0" smtClean="0">
                <a:solidFill>
                  <a:srgbClr val="FF0000"/>
                </a:solidFill>
              </a:rPr>
              <a:t>10%</a:t>
            </a:r>
            <a:r>
              <a:rPr lang="en-US" sz="3100" dirty="0" smtClean="0"/>
              <a:t> of renal tumors</a:t>
            </a:r>
            <a:br>
              <a:rPr lang="en-US" sz="3100" dirty="0" smtClean="0"/>
            </a:br>
            <a:r>
              <a:rPr lang="en-US" sz="3100" dirty="0" smtClean="0"/>
              <a:t>. </a:t>
            </a:r>
            <a:r>
              <a:rPr lang="en-US" sz="3100" dirty="0"/>
              <a:t>A</a:t>
            </a:r>
            <a:r>
              <a:rPr lang="en-US" sz="3100" dirty="0" smtClean="0"/>
              <a:t>rise from the </a:t>
            </a:r>
            <a:br>
              <a:rPr lang="en-US" sz="3100" dirty="0" smtClean="0"/>
            </a:br>
            <a:r>
              <a:rPr lang="en-US" sz="3100" dirty="0" smtClean="0"/>
              <a:t>  </a:t>
            </a:r>
            <a:r>
              <a:rPr lang="en-US" sz="3100" dirty="0" smtClean="0">
                <a:solidFill>
                  <a:srgbClr val="FF0000"/>
                </a:solidFill>
              </a:rPr>
              <a:t>intercalated</a:t>
            </a:r>
            <a:r>
              <a:rPr lang="en-US" sz="3100" dirty="0" smtClean="0"/>
              <a:t> cells of   </a:t>
            </a:r>
            <a:br>
              <a:rPr lang="en-US" sz="3100" dirty="0" smtClean="0"/>
            </a:br>
            <a:r>
              <a:rPr lang="en-US" sz="3100" dirty="0" smtClean="0"/>
              <a:t>   collecting ducts</a:t>
            </a:r>
            <a:br>
              <a:rPr lang="en-US" sz="3100" dirty="0" smtClean="0"/>
            </a:br>
            <a:r>
              <a:rPr lang="en-US" sz="3100" dirty="0" smtClean="0"/>
              <a:t>. well circumscribed</a:t>
            </a:r>
            <a:br>
              <a:rPr lang="en-US" sz="3100" dirty="0" smtClean="0"/>
            </a:br>
            <a:r>
              <a:rPr lang="en-US" sz="3100" dirty="0" smtClean="0"/>
              <a:t>  tan or mahogany </a:t>
            </a:r>
            <a:br>
              <a:rPr lang="en-US" sz="3100" dirty="0" smtClean="0"/>
            </a:br>
            <a:r>
              <a:rPr lang="en-US" sz="3100" dirty="0"/>
              <a:t> </a:t>
            </a:r>
            <a:r>
              <a:rPr lang="en-US" sz="3100" dirty="0" smtClean="0"/>
              <a:t> brown</a:t>
            </a:r>
            <a:br>
              <a:rPr lang="en-US" sz="3100" dirty="0" smtClean="0"/>
            </a:br>
            <a:r>
              <a:rPr lang="en-US" sz="3100" dirty="0" smtClean="0"/>
              <a:t>. Large round </a:t>
            </a:r>
            <a:br>
              <a:rPr lang="en-US" sz="3100" dirty="0" smtClean="0"/>
            </a:br>
            <a:r>
              <a:rPr lang="en-US" sz="3100" dirty="0"/>
              <a:t> </a:t>
            </a:r>
            <a:r>
              <a:rPr lang="en-US" sz="3100" dirty="0" smtClean="0"/>
              <a:t> </a:t>
            </a:r>
            <a:r>
              <a:rPr lang="en-US" sz="3100" dirty="0" err="1" smtClean="0">
                <a:solidFill>
                  <a:srgbClr val="FF0000"/>
                </a:solidFill>
              </a:rPr>
              <a:t>eosinophilic</a:t>
            </a:r>
            <a:r>
              <a:rPr lang="en-US" sz="3100" dirty="0" smtClean="0">
                <a:solidFill>
                  <a:srgbClr val="FF0000"/>
                </a:solidFill>
              </a:rPr>
              <a:t> </a:t>
            </a:r>
            <a:r>
              <a:rPr lang="en-US" sz="3100" dirty="0" smtClean="0"/>
              <a:t>cells </a:t>
            </a:r>
            <a:br>
              <a:rPr lang="en-US" sz="3100" dirty="0" smtClean="0"/>
            </a:br>
            <a:r>
              <a:rPr lang="en-US" sz="3100" dirty="0"/>
              <a:t> </a:t>
            </a:r>
            <a:r>
              <a:rPr lang="en-US" sz="3100" dirty="0" smtClean="0"/>
              <a:t> have numerous </a:t>
            </a:r>
            <a:br>
              <a:rPr lang="en-US" sz="3100" dirty="0" smtClean="0"/>
            </a:br>
            <a:r>
              <a:rPr lang="en-US" sz="3100" dirty="0" smtClean="0"/>
              <a:t>  mitochondria, solid nests</a:t>
            </a:r>
            <a:r>
              <a:rPr lang="ar-IQ" dirty="0" smtClean="0"/>
              <a:t/>
            </a:r>
            <a:br>
              <a:rPr lang="ar-IQ" dirty="0" smtClean="0"/>
            </a:br>
            <a:r>
              <a:rPr lang="ar-IQ" dirty="0" smtClean="0"/>
              <a:t/>
            </a:r>
            <a:br>
              <a:rPr lang="ar-IQ" dirty="0" smtClean="0"/>
            </a:br>
            <a:endParaRPr lang="ar-IQ" dirty="0"/>
          </a:p>
        </p:txBody>
      </p:sp>
      <p:pic>
        <p:nvPicPr>
          <p:cNvPr id="3074" name="Picture 2" descr="C:\Users\hp\Downloads\IMG_1618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908720"/>
            <a:ext cx="511256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360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429000"/>
            <a:ext cx="8229600" cy="1143000"/>
          </a:xfrm>
        </p:spPr>
        <p:txBody>
          <a:bodyPr>
            <a:normAutofit fontScale="90000"/>
          </a:bodyPr>
          <a:lstStyle/>
          <a:p>
            <a:pPr algn="l"/>
            <a:r>
              <a:rPr lang="fr-FR" b="1" dirty="0" err="1" smtClean="0">
                <a:solidFill>
                  <a:srgbClr val="FF0000"/>
                </a:solidFill>
              </a:rPr>
              <a:t>Malignant</a:t>
            </a:r>
            <a:r>
              <a:rPr lang="fr-FR" b="1" dirty="0" smtClean="0">
                <a:solidFill>
                  <a:srgbClr val="FF0000"/>
                </a:solidFill>
              </a:rPr>
              <a:t> </a:t>
            </a:r>
            <a:r>
              <a:rPr lang="fr-FR" b="1" dirty="0" err="1" smtClean="0">
                <a:solidFill>
                  <a:srgbClr val="FF0000"/>
                </a:solidFill>
              </a:rPr>
              <a:t>Neoplasms</a:t>
            </a:r>
            <a:r>
              <a:rPr lang="fr-FR" dirty="0" smtClean="0"/>
              <a:t/>
            </a:r>
            <a:br>
              <a:rPr lang="fr-FR" dirty="0" smtClean="0"/>
            </a:br>
            <a:r>
              <a:rPr lang="fr-FR" b="1" dirty="0" err="1" smtClean="0">
                <a:solidFill>
                  <a:srgbClr val="0070C0"/>
                </a:solidFill>
              </a:rPr>
              <a:t>Renal</a:t>
            </a:r>
            <a:r>
              <a:rPr lang="fr-FR" b="1" dirty="0" smtClean="0">
                <a:solidFill>
                  <a:srgbClr val="0070C0"/>
                </a:solidFill>
              </a:rPr>
              <a:t> </a:t>
            </a:r>
            <a:r>
              <a:rPr lang="fr-FR" b="1" dirty="0" err="1" smtClean="0">
                <a:solidFill>
                  <a:srgbClr val="0070C0"/>
                </a:solidFill>
              </a:rPr>
              <a:t>Cell</a:t>
            </a:r>
            <a:r>
              <a:rPr lang="fr-FR" b="1" dirty="0" smtClean="0">
                <a:solidFill>
                  <a:srgbClr val="0070C0"/>
                </a:solidFill>
              </a:rPr>
              <a:t> </a:t>
            </a:r>
            <a:r>
              <a:rPr lang="fr-FR" b="1" dirty="0" err="1" smtClean="0">
                <a:solidFill>
                  <a:srgbClr val="0070C0"/>
                </a:solidFill>
              </a:rPr>
              <a:t>Carcinoma</a:t>
            </a:r>
            <a:r>
              <a:rPr lang="fr-FR" b="1" dirty="0" smtClean="0">
                <a:solidFill>
                  <a:srgbClr val="0070C0"/>
                </a:solidFill>
              </a:rPr>
              <a:t>(RCC)</a:t>
            </a:r>
            <a:r>
              <a:rPr lang="ar-IQ" dirty="0" smtClean="0"/>
              <a:t/>
            </a:r>
            <a:br>
              <a:rPr lang="ar-IQ" dirty="0" smtClean="0"/>
            </a:br>
            <a:r>
              <a:rPr lang="en-US" dirty="0" smtClean="0"/>
              <a:t>  </a:t>
            </a:r>
            <a:br>
              <a:rPr lang="en-US" dirty="0" smtClean="0"/>
            </a:br>
            <a:r>
              <a:rPr lang="en-US" dirty="0" smtClean="0"/>
              <a:t>  - </a:t>
            </a:r>
            <a:r>
              <a:rPr lang="en-US" sz="3100" b="1" dirty="0" smtClean="0">
                <a:solidFill>
                  <a:srgbClr val="00B050"/>
                </a:solidFill>
              </a:rPr>
              <a:t>85%</a:t>
            </a:r>
            <a:r>
              <a:rPr lang="en-US" sz="3100" dirty="0" smtClean="0"/>
              <a:t> of renal cancers in adults</a:t>
            </a:r>
            <a:br>
              <a:rPr lang="en-US" sz="3100" dirty="0" smtClean="0"/>
            </a:br>
            <a:r>
              <a:rPr lang="en-US" sz="3100" dirty="0"/>
              <a:t>  </a:t>
            </a:r>
            <a:r>
              <a:rPr lang="en-US" sz="3100" dirty="0" smtClean="0"/>
              <a:t> - </a:t>
            </a:r>
            <a:r>
              <a:rPr lang="en-US" sz="3100" b="1" dirty="0" smtClean="0">
                <a:solidFill>
                  <a:srgbClr val="00B050"/>
                </a:solidFill>
              </a:rPr>
              <a:t>2-3 %</a:t>
            </a:r>
            <a:r>
              <a:rPr lang="en-US" sz="3100" dirty="0" smtClean="0"/>
              <a:t> of all cancers in adult</a:t>
            </a:r>
            <a:br>
              <a:rPr lang="en-US" sz="3100" dirty="0" smtClean="0"/>
            </a:br>
            <a:r>
              <a:rPr lang="en-US" sz="3100" dirty="0" smtClean="0"/>
              <a:t>   </a:t>
            </a:r>
            <a:r>
              <a:rPr lang="en-US" sz="3100" b="1" dirty="0" smtClean="0"/>
              <a:t>-</a:t>
            </a:r>
            <a:r>
              <a:rPr lang="en-US" sz="3100" dirty="0" smtClean="0"/>
              <a:t> </a:t>
            </a:r>
            <a:r>
              <a:rPr lang="en-US" sz="3100" b="1" dirty="0" smtClean="0">
                <a:solidFill>
                  <a:srgbClr val="00B050"/>
                </a:solidFill>
              </a:rPr>
              <a:t>Sixth and seventh </a:t>
            </a:r>
            <a:r>
              <a:rPr lang="en-US" sz="3100" dirty="0" smtClean="0"/>
              <a:t>decades</a:t>
            </a:r>
            <a:r>
              <a:rPr lang="ar-IQ" sz="3100" dirty="0" smtClean="0"/>
              <a:t/>
            </a:r>
            <a:br>
              <a:rPr lang="ar-IQ" sz="3100" dirty="0" smtClean="0"/>
            </a:br>
            <a:r>
              <a:rPr lang="en-US" sz="3100" dirty="0" smtClean="0"/>
              <a:t>   - 2:1 </a:t>
            </a:r>
            <a:r>
              <a:rPr lang="en-US" sz="3100" b="1" dirty="0" smtClean="0">
                <a:solidFill>
                  <a:srgbClr val="00B050"/>
                </a:solidFill>
              </a:rPr>
              <a:t>male</a:t>
            </a:r>
            <a:r>
              <a:rPr lang="en-US" sz="3100" dirty="0" smtClean="0"/>
              <a:t> preponderance</a:t>
            </a:r>
            <a:br>
              <a:rPr lang="en-US" sz="3100" dirty="0" smtClean="0"/>
            </a:br>
            <a:r>
              <a:rPr lang="en-US" sz="3100" dirty="0"/>
              <a:t> </a:t>
            </a:r>
            <a:r>
              <a:rPr lang="en-US" sz="3100" dirty="0" smtClean="0"/>
              <a:t>  - Predominantly </a:t>
            </a:r>
            <a:r>
              <a:rPr lang="en-US" sz="3100" b="1" dirty="0" smtClean="0">
                <a:solidFill>
                  <a:srgbClr val="00B050"/>
                </a:solidFill>
              </a:rPr>
              <a:t>cortical</a:t>
            </a:r>
            <a:br>
              <a:rPr lang="en-US" sz="3100" b="1" dirty="0" smtClean="0">
                <a:solidFill>
                  <a:srgbClr val="00B050"/>
                </a:solidFill>
              </a:rPr>
            </a:br>
            <a:r>
              <a:rPr lang="en-US" sz="3100" b="1" dirty="0" smtClean="0">
                <a:solidFill>
                  <a:srgbClr val="00B050"/>
                </a:solidFill>
              </a:rPr>
              <a:t>   </a:t>
            </a:r>
            <a:r>
              <a:rPr lang="en-US" sz="3100" dirty="0" smtClean="0"/>
              <a:t>-</a:t>
            </a:r>
            <a:r>
              <a:rPr lang="en-US" sz="3100" b="1" dirty="0" smtClean="0">
                <a:solidFill>
                  <a:srgbClr val="00B050"/>
                </a:solidFill>
              </a:rPr>
              <a:t> </a:t>
            </a:r>
            <a:r>
              <a:rPr lang="en-US" sz="3100" dirty="0" smtClean="0"/>
              <a:t>Most </a:t>
            </a:r>
            <a:r>
              <a:rPr lang="en-US" sz="3100" dirty="0"/>
              <a:t>cases are </a:t>
            </a:r>
            <a:r>
              <a:rPr lang="en-US" sz="3100" b="1" dirty="0">
                <a:solidFill>
                  <a:srgbClr val="00B050"/>
                </a:solidFill>
              </a:rPr>
              <a:t>sporadic</a:t>
            </a:r>
            <a:r>
              <a:rPr lang="en-US" sz="3100" b="1" dirty="0"/>
              <a:t> </a:t>
            </a:r>
            <a:r>
              <a:rPr lang="ar-IQ" sz="3100" b="1" dirty="0" smtClean="0"/>
              <a:t/>
            </a:r>
            <a:br>
              <a:rPr lang="ar-IQ" sz="3100" b="1" dirty="0" smtClean="0"/>
            </a:br>
            <a:r>
              <a:rPr lang="en-US" sz="3100" b="1" dirty="0" smtClean="0"/>
              <a:t>   - </a:t>
            </a:r>
            <a:r>
              <a:rPr lang="en-US" sz="3100" dirty="0"/>
              <a:t>D</a:t>
            </a:r>
            <a:r>
              <a:rPr lang="en-US" sz="3100" dirty="0" smtClean="0"/>
              <a:t>evelop </a:t>
            </a:r>
            <a:r>
              <a:rPr lang="en-US" sz="3100" b="1" dirty="0" smtClean="0"/>
              <a:t>in </a:t>
            </a:r>
            <a:r>
              <a:rPr lang="en-US" sz="3100" dirty="0" smtClean="0"/>
              <a:t>50</a:t>
            </a:r>
            <a:r>
              <a:rPr lang="en-US" sz="3100" dirty="0"/>
              <a:t>%  of individuals with </a:t>
            </a:r>
            <a:r>
              <a:rPr lang="en-US" sz="3100" dirty="0" err="1" smtClean="0">
                <a:solidFill>
                  <a:srgbClr val="00B050"/>
                </a:solidFill>
              </a:rPr>
              <a:t>vonHippel</a:t>
            </a:r>
            <a:r>
              <a:rPr lang="en-US" sz="3100" dirty="0" smtClean="0">
                <a:solidFill>
                  <a:srgbClr val="00B050"/>
                </a:solidFill>
              </a:rPr>
              <a:t>-                                                         </a:t>
            </a:r>
            <a:r>
              <a:rPr lang="en-US" sz="3100" dirty="0" err="1" smtClean="0">
                <a:solidFill>
                  <a:srgbClr val="00B050"/>
                </a:solidFill>
              </a:rPr>
              <a:t>Lindau</a:t>
            </a:r>
            <a:r>
              <a:rPr lang="en-US" sz="3100" dirty="0" smtClean="0">
                <a:solidFill>
                  <a:srgbClr val="00B050"/>
                </a:solidFill>
              </a:rPr>
              <a:t> </a:t>
            </a:r>
            <a:r>
              <a:rPr lang="en-US" sz="3100" dirty="0">
                <a:solidFill>
                  <a:srgbClr val="00B050"/>
                </a:solidFill>
              </a:rPr>
              <a:t>disease ( VHL ) </a:t>
            </a:r>
            <a:r>
              <a:rPr lang="en-US" sz="3100" dirty="0" smtClean="0">
                <a:solidFill>
                  <a:srgbClr val="00B050"/>
                </a:solidFill>
              </a:rPr>
              <a:t>-</a:t>
            </a:r>
            <a:br>
              <a:rPr lang="en-US" sz="3100" dirty="0" smtClean="0">
                <a:solidFill>
                  <a:srgbClr val="00B050"/>
                </a:solidFill>
              </a:rPr>
            </a:br>
            <a:r>
              <a:rPr lang="en-US" sz="3100" dirty="0" smtClean="0"/>
              <a:t/>
            </a:r>
            <a:br>
              <a:rPr lang="en-US" sz="3100" dirty="0" smtClean="0"/>
            </a:br>
            <a:r>
              <a:rPr lang="ar-IQ" sz="3100" dirty="0" smtClean="0"/>
              <a:t/>
            </a:r>
            <a:br>
              <a:rPr lang="ar-IQ" sz="3100" dirty="0" smtClean="0"/>
            </a:br>
            <a:endParaRPr lang="ar-IQ" sz="3100" dirty="0"/>
          </a:p>
        </p:txBody>
      </p:sp>
    </p:spTree>
    <p:extLst>
      <p:ext uri="{BB962C8B-B14F-4D97-AF65-F5344CB8AC3E}">
        <p14:creationId xmlns:p14="http://schemas.microsoft.com/office/powerpoint/2010/main" val="1385328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924944"/>
            <a:ext cx="8229600" cy="1143000"/>
          </a:xfrm>
        </p:spPr>
        <p:txBody>
          <a:bodyPr>
            <a:normAutofit fontScale="90000"/>
          </a:bodyPr>
          <a:lstStyle/>
          <a:p>
            <a:pPr algn="l"/>
            <a:r>
              <a:rPr lang="en-US" sz="3600" b="1" dirty="0" smtClean="0">
                <a:solidFill>
                  <a:srgbClr val="C00000"/>
                </a:solidFill>
              </a:rPr>
              <a:t>Risk factors</a:t>
            </a:r>
            <a:r>
              <a:rPr lang="en-US" b="1" dirty="0" smtClean="0">
                <a:solidFill>
                  <a:srgbClr val="C00000"/>
                </a:solidFill>
              </a:rPr>
              <a:t/>
            </a:r>
            <a:br>
              <a:rPr lang="en-US" b="1" dirty="0" smtClean="0">
                <a:solidFill>
                  <a:srgbClr val="C00000"/>
                </a:solidFill>
              </a:rPr>
            </a:br>
            <a:r>
              <a:rPr lang="en-US" sz="3100" b="1" dirty="0" smtClean="0">
                <a:solidFill>
                  <a:srgbClr val="00B050"/>
                </a:solidFill>
              </a:rPr>
              <a:t>1. Cigarette</a:t>
            </a:r>
            <a:r>
              <a:rPr lang="en-US" sz="3100" dirty="0" smtClean="0"/>
              <a:t> </a:t>
            </a:r>
            <a:r>
              <a:rPr lang="en-US" sz="3100" b="1" dirty="0" smtClean="0">
                <a:solidFill>
                  <a:srgbClr val="00B050"/>
                </a:solidFill>
              </a:rPr>
              <a:t>smokers</a:t>
            </a:r>
            <a:r>
              <a:rPr lang="en-US" sz="3100" dirty="0"/>
              <a:t> </a:t>
            </a:r>
            <a:r>
              <a:rPr lang="en-US" sz="3100" dirty="0" smtClean="0"/>
              <a:t>     </a:t>
            </a:r>
            <a:br>
              <a:rPr lang="en-US" sz="3100" dirty="0" smtClean="0"/>
            </a:br>
            <a:r>
              <a:rPr lang="en-US" sz="3100" b="1" dirty="0" smtClean="0">
                <a:solidFill>
                  <a:srgbClr val="00B050"/>
                </a:solidFill>
              </a:rPr>
              <a:t>2. </a:t>
            </a:r>
            <a:r>
              <a:rPr lang="en-US" sz="3100" b="1" dirty="0">
                <a:solidFill>
                  <a:srgbClr val="00B050"/>
                </a:solidFill>
              </a:rPr>
              <a:t>O</a:t>
            </a:r>
            <a:r>
              <a:rPr lang="en-US" sz="3100" b="1" dirty="0" smtClean="0">
                <a:solidFill>
                  <a:srgbClr val="00B050"/>
                </a:solidFill>
              </a:rPr>
              <a:t>besity</a:t>
            </a:r>
            <a:r>
              <a:rPr lang="en-US" sz="3100" dirty="0" smtClean="0"/>
              <a:t/>
            </a:r>
            <a:br>
              <a:rPr lang="en-US" sz="3100" dirty="0" smtClean="0"/>
            </a:br>
            <a:r>
              <a:rPr lang="en-US" sz="3100" b="1" dirty="0" smtClean="0">
                <a:solidFill>
                  <a:srgbClr val="00B050"/>
                </a:solidFill>
              </a:rPr>
              <a:t>3. Hypertension</a:t>
            </a:r>
            <a:r>
              <a:rPr lang="en-US" sz="3100" dirty="0"/>
              <a:t> </a:t>
            </a:r>
            <a:r>
              <a:rPr lang="en-US" sz="3100" dirty="0" smtClean="0"/>
              <a:t>              </a:t>
            </a:r>
            <a:br>
              <a:rPr lang="en-US" sz="3100" dirty="0" smtClean="0"/>
            </a:br>
            <a:r>
              <a:rPr lang="en-US" sz="3100" b="1" dirty="0" smtClean="0">
                <a:solidFill>
                  <a:srgbClr val="00B050"/>
                </a:solidFill>
              </a:rPr>
              <a:t>4.</a:t>
            </a:r>
            <a:r>
              <a:rPr lang="en-US" sz="3100" dirty="0" smtClean="0"/>
              <a:t> </a:t>
            </a:r>
            <a:r>
              <a:rPr lang="en-US" sz="3100" b="1" dirty="0">
                <a:solidFill>
                  <a:srgbClr val="00B050"/>
                </a:solidFill>
              </a:rPr>
              <a:t>U</a:t>
            </a:r>
            <a:r>
              <a:rPr lang="en-US" sz="3100" b="1" dirty="0" smtClean="0">
                <a:solidFill>
                  <a:srgbClr val="00B050"/>
                </a:solidFill>
              </a:rPr>
              <a:t>nopposed estrogen</a:t>
            </a:r>
            <a:r>
              <a:rPr lang="en-US" sz="3100" dirty="0" smtClean="0"/>
              <a:t/>
            </a:r>
            <a:br>
              <a:rPr lang="en-US" sz="3100" dirty="0" smtClean="0"/>
            </a:br>
            <a:r>
              <a:rPr lang="en-US" sz="3100" b="1" dirty="0" smtClean="0">
                <a:solidFill>
                  <a:srgbClr val="00B050"/>
                </a:solidFill>
              </a:rPr>
              <a:t>5. </a:t>
            </a:r>
            <a:r>
              <a:rPr lang="en-US" sz="3100" b="1" dirty="0">
                <a:solidFill>
                  <a:srgbClr val="00B050"/>
                </a:solidFill>
              </a:rPr>
              <a:t>A</a:t>
            </a:r>
            <a:r>
              <a:rPr lang="en-US" sz="3100" b="1" dirty="0" smtClean="0">
                <a:solidFill>
                  <a:srgbClr val="00B050"/>
                </a:solidFill>
              </a:rPr>
              <a:t>sbestos, petroleum products ,heavy metals, </a:t>
            </a:r>
            <a:r>
              <a:rPr lang="en-US" sz="3100" dirty="0" smtClean="0"/>
              <a:t/>
            </a:r>
            <a:br>
              <a:rPr lang="en-US" sz="3100" dirty="0" smtClean="0"/>
            </a:br>
            <a:r>
              <a:rPr lang="ar-IQ" sz="3100" dirty="0" smtClean="0"/>
              <a:t> </a:t>
            </a:r>
            <a:r>
              <a:rPr lang="en-US" sz="3100" b="1" dirty="0" smtClean="0">
                <a:solidFill>
                  <a:srgbClr val="00B050"/>
                </a:solidFill>
              </a:rPr>
              <a:t>6. ESRD, CKD, acquired cystic disease </a:t>
            </a:r>
            <a:r>
              <a:rPr lang="en-US" sz="3100" b="1" dirty="0" err="1" smtClean="0">
                <a:solidFill>
                  <a:srgbClr val="00B050"/>
                </a:solidFill>
              </a:rPr>
              <a:t>anTS</a:t>
            </a:r>
            <a:r>
              <a:rPr lang="en-US" sz="3100" b="1" dirty="0" smtClean="0">
                <a:solidFill>
                  <a:srgbClr val="00B050"/>
                </a:solidFill>
              </a:rPr>
              <a:t/>
            </a:r>
            <a:br>
              <a:rPr lang="en-US" sz="3100" b="1" dirty="0" smtClean="0">
                <a:solidFill>
                  <a:srgbClr val="00B050"/>
                </a:solidFill>
              </a:rPr>
            </a:br>
            <a:r>
              <a:rPr lang="en-US" sz="3100" b="1" dirty="0" smtClean="0">
                <a:solidFill>
                  <a:srgbClr val="00B050"/>
                </a:solidFill>
              </a:rPr>
              <a:t/>
            </a:r>
            <a:br>
              <a:rPr lang="en-US" sz="3100" b="1" dirty="0" smtClean="0">
                <a:solidFill>
                  <a:srgbClr val="00B050"/>
                </a:solidFill>
              </a:rPr>
            </a:br>
            <a:endParaRPr lang="ar-IQ" sz="3100" b="1" dirty="0">
              <a:solidFill>
                <a:srgbClr val="00B050"/>
              </a:solidFill>
            </a:endParaRPr>
          </a:p>
        </p:txBody>
      </p:sp>
    </p:spTree>
    <p:extLst>
      <p:ext uri="{BB962C8B-B14F-4D97-AF65-F5344CB8AC3E}">
        <p14:creationId xmlns:p14="http://schemas.microsoft.com/office/powerpoint/2010/main" val="603462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140968"/>
            <a:ext cx="8229600" cy="1143000"/>
          </a:xfrm>
        </p:spPr>
        <p:txBody>
          <a:bodyPr>
            <a:normAutofit fontScale="90000"/>
          </a:bodyPr>
          <a:lstStyle/>
          <a:p>
            <a:pPr algn="l"/>
            <a:r>
              <a:rPr lang="en-US" sz="3100" b="1" dirty="0">
                <a:solidFill>
                  <a:srgbClr val="00B0F0"/>
                </a:solidFill>
              </a:rPr>
              <a:t>Clinical features </a:t>
            </a:r>
            <a:r>
              <a:rPr lang="en-US" sz="3100" dirty="0"/>
              <a:t> </a:t>
            </a:r>
            <a:br>
              <a:rPr lang="en-US" sz="3100" dirty="0"/>
            </a:br>
            <a:r>
              <a:rPr lang="en-US" sz="3100" dirty="0"/>
              <a:t> </a:t>
            </a:r>
            <a:r>
              <a:rPr lang="en-US" sz="3100" dirty="0" smtClean="0"/>
              <a:t> </a:t>
            </a:r>
            <a:br>
              <a:rPr lang="en-US" sz="3100" dirty="0" smtClean="0"/>
            </a:br>
            <a:r>
              <a:rPr lang="en-US" sz="3100" dirty="0" smtClean="0"/>
              <a:t>  1</a:t>
            </a:r>
            <a:r>
              <a:rPr lang="en-US" sz="3100" dirty="0"/>
              <a:t>. Usually asymptomatic </a:t>
            </a:r>
            <a:br>
              <a:rPr lang="en-US" sz="3100" dirty="0"/>
            </a:br>
            <a:r>
              <a:rPr lang="en-US" sz="3100" dirty="0"/>
              <a:t>  2. Dull flank pain, palpable mass, and hematuria</a:t>
            </a:r>
            <a:br>
              <a:rPr lang="en-US" sz="3100" dirty="0"/>
            </a:br>
            <a:r>
              <a:rPr lang="en-US" sz="3100" dirty="0"/>
              <a:t>  3. Constitutional </a:t>
            </a:r>
            <a:r>
              <a:rPr lang="en-US" sz="3100" dirty="0" smtClean="0"/>
              <a:t>symptoms</a:t>
            </a:r>
            <a:r>
              <a:rPr lang="en-US" sz="3100" dirty="0"/>
              <a:t/>
            </a:r>
            <a:br>
              <a:rPr lang="en-US" sz="3100" dirty="0"/>
            </a:br>
            <a:r>
              <a:rPr lang="en-US" sz="3100" dirty="0"/>
              <a:t> 4. </a:t>
            </a:r>
            <a:r>
              <a:rPr lang="en-US" sz="3100" dirty="0" err="1"/>
              <a:t>Paraneoplastic</a:t>
            </a:r>
            <a:r>
              <a:rPr lang="en-US" sz="3100" dirty="0"/>
              <a:t> syndromes </a:t>
            </a:r>
            <a:r>
              <a:rPr lang="en-US" sz="3100" dirty="0" smtClean="0"/>
              <a:t/>
            </a:r>
            <a:br>
              <a:rPr lang="en-US" sz="3100" dirty="0" smtClean="0"/>
            </a:br>
            <a:r>
              <a:rPr lang="en-US" sz="3100" dirty="0"/>
              <a:t> </a:t>
            </a:r>
            <a:r>
              <a:rPr lang="en-US" sz="3100" dirty="0" smtClean="0"/>
              <a:t>5</a:t>
            </a:r>
            <a:r>
              <a:rPr lang="en-US" sz="3100" dirty="0"/>
              <a:t>. Metastasis (Lungs , Bone, Lymph nodes, Liver) </a:t>
            </a:r>
            <a:r>
              <a:rPr lang="en-US" b="1" dirty="0">
                <a:solidFill>
                  <a:srgbClr val="00B050"/>
                </a:solidFill>
              </a:rPr>
              <a:t/>
            </a:r>
            <a:br>
              <a:rPr lang="en-US" b="1" dirty="0">
                <a:solidFill>
                  <a:srgbClr val="00B050"/>
                </a:solidFill>
              </a:rPr>
            </a:br>
            <a:endParaRPr lang="ar-IQ" dirty="0"/>
          </a:p>
        </p:txBody>
      </p:sp>
    </p:spTree>
    <p:extLst>
      <p:ext uri="{BB962C8B-B14F-4D97-AF65-F5344CB8AC3E}">
        <p14:creationId xmlns:p14="http://schemas.microsoft.com/office/powerpoint/2010/main" val="938073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24944"/>
            <a:ext cx="8229600" cy="1143000"/>
          </a:xfrm>
        </p:spPr>
        <p:txBody>
          <a:bodyPr>
            <a:noAutofit/>
          </a:bodyPr>
          <a:lstStyle/>
          <a:p>
            <a:pPr algn="l"/>
            <a:r>
              <a:rPr lang="en-US" sz="2800" dirty="0" smtClean="0"/>
              <a:t/>
            </a:r>
            <a:br>
              <a:rPr lang="en-US" sz="2800" dirty="0" smtClean="0"/>
            </a:br>
            <a:r>
              <a:rPr lang="en-US" sz="3600" b="1" dirty="0" smtClean="0">
                <a:solidFill>
                  <a:srgbClr val="0070C0"/>
                </a:solidFill>
              </a:rPr>
              <a:t>Spread and metastasis </a:t>
            </a:r>
            <a:r>
              <a:rPr lang="en-US" sz="2800" dirty="0" smtClean="0"/>
              <a:t/>
            </a:r>
            <a:br>
              <a:rPr lang="en-US" sz="2800" dirty="0" smtClean="0"/>
            </a:br>
            <a:r>
              <a:rPr lang="en-US" sz="2800" dirty="0" smtClean="0"/>
              <a:t/>
            </a:r>
            <a:br>
              <a:rPr lang="en-US" sz="2800" dirty="0" smtClean="0"/>
            </a:br>
            <a:r>
              <a:rPr lang="en-US" sz="2800" dirty="0" smtClean="0"/>
              <a:t>-  Direct extension into into the ureter </a:t>
            </a:r>
            <a:br>
              <a:rPr lang="en-US" sz="2800" dirty="0" smtClean="0"/>
            </a:br>
            <a:r>
              <a:rPr lang="en-US" sz="2800" dirty="0" smtClean="0"/>
              <a:t>-  May extend to inferior vena cava and the right </a:t>
            </a:r>
            <a:r>
              <a:rPr lang="en-US" sz="2800" dirty="0"/>
              <a:t> </a:t>
            </a:r>
            <a:r>
              <a:rPr lang="en-US" sz="2800" dirty="0" smtClean="0"/>
              <a:t>side          of the heart</a:t>
            </a:r>
            <a:br>
              <a:rPr lang="en-US" sz="2800" dirty="0" smtClean="0"/>
            </a:br>
            <a:r>
              <a:rPr lang="en-US" sz="2800" dirty="0" smtClean="0"/>
              <a:t>- </a:t>
            </a:r>
            <a:r>
              <a:rPr lang="en-US" sz="2800" dirty="0"/>
              <a:t>S</a:t>
            </a:r>
            <a:r>
              <a:rPr lang="en-US" sz="2800" dirty="0" smtClean="0"/>
              <a:t>ites of metastasis  lungs </a:t>
            </a:r>
            <a:br>
              <a:rPr lang="en-US" sz="2800" dirty="0" smtClean="0"/>
            </a:br>
            <a:r>
              <a:rPr lang="en-US" sz="2800" dirty="0" smtClean="0"/>
              <a:t>    (50%) , bones (33%)</a:t>
            </a:r>
            <a:br>
              <a:rPr lang="en-US" sz="2800" dirty="0" smtClean="0"/>
            </a:br>
            <a:r>
              <a:rPr lang="en-US" sz="2800" dirty="0" smtClean="0"/>
              <a:t/>
            </a:r>
            <a:br>
              <a:rPr lang="en-US" sz="2800" dirty="0" smtClean="0"/>
            </a:br>
            <a:r>
              <a:rPr lang="en-US" sz="2800" dirty="0"/>
              <a:t/>
            </a:r>
            <a:br>
              <a:rPr lang="en-US" sz="2800" dirty="0"/>
            </a:br>
            <a:r>
              <a:rPr lang="en-US" sz="2800" b="1" dirty="0" smtClean="0">
                <a:solidFill>
                  <a:srgbClr val="0070C0"/>
                </a:solidFill>
              </a:rPr>
              <a:t>Prognosis</a:t>
            </a:r>
            <a:br>
              <a:rPr lang="en-US" sz="2800" b="1" dirty="0" smtClean="0">
                <a:solidFill>
                  <a:srgbClr val="0070C0"/>
                </a:solidFill>
              </a:rPr>
            </a:br>
            <a:r>
              <a:rPr lang="en-US" sz="2800" dirty="0"/>
              <a:t>5-year survival rate 70</a:t>
            </a:r>
            <a:r>
              <a:rPr lang="en-US" sz="2800" dirty="0" smtClean="0"/>
              <a:t>% </a:t>
            </a:r>
            <a:r>
              <a:rPr lang="en-US" sz="2800" dirty="0" smtClean="0"/>
              <a:t>, and </a:t>
            </a:r>
            <a:r>
              <a:rPr lang="en-US" sz="2800" dirty="0"/>
              <a:t>as high as 95% in </a:t>
            </a:r>
            <a:r>
              <a:rPr lang="en-US" sz="2800" dirty="0" smtClean="0"/>
              <a:t>the </a:t>
            </a:r>
            <a:r>
              <a:rPr lang="en-US" sz="2800" dirty="0"/>
              <a:t>absence of distant metastases</a:t>
            </a:r>
            <a:br>
              <a:rPr lang="en-US" sz="2800" dirty="0"/>
            </a:br>
            <a:r>
              <a:rPr lang="ar-IQ" sz="2800" dirty="0" smtClean="0"/>
              <a:t/>
            </a:r>
            <a:br>
              <a:rPr lang="ar-IQ" sz="2800" dirty="0" smtClean="0"/>
            </a:br>
            <a:endParaRPr lang="ar-IQ" sz="2800" dirty="0"/>
          </a:p>
        </p:txBody>
      </p:sp>
    </p:spTree>
    <p:extLst>
      <p:ext uri="{BB962C8B-B14F-4D97-AF65-F5344CB8AC3E}">
        <p14:creationId xmlns:p14="http://schemas.microsoft.com/office/powerpoint/2010/main" val="1935562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52936"/>
            <a:ext cx="8229600" cy="1143000"/>
          </a:xfrm>
        </p:spPr>
        <p:txBody>
          <a:bodyPr>
            <a:normAutofit fontScale="90000"/>
          </a:bodyPr>
          <a:lstStyle/>
          <a:p>
            <a:pPr algn="l"/>
            <a:r>
              <a:rPr lang="en-US" b="1" dirty="0" smtClean="0">
                <a:solidFill>
                  <a:srgbClr val="FF0000"/>
                </a:solidFill>
              </a:rPr>
              <a:t/>
            </a:r>
            <a:br>
              <a:rPr lang="en-US" b="1" dirty="0" smtClean="0">
                <a:solidFill>
                  <a:srgbClr val="FF0000"/>
                </a:solidFill>
              </a:rPr>
            </a:br>
            <a:r>
              <a:rPr lang="en-US" b="1" dirty="0">
                <a:solidFill>
                  <a:srgbClr val="FF0000"/>
                </a:solidFill>
              </a:rPr>
              <a:t/>
            </a:r>
            <a:br>
              <a:rPr lang="en-US" b="1" dirty="0">
                <a:solidFill>
                  <a:srgbClr val="FF0000"/>
                </a:solidFill>
              </a:rPr>
            </a:br>
            <a:r>
              <a:rPr lang="en-US" sz="3100" dirty="0">
                <a:solidFill>
                  <a:srgbClr val="0070C0"/>
                </a:solidFill>
              </a:rPr>
              <a:t>The 3 major types of RCC: </a:t>
            </a:r>
            <a:br>
              <a:rPr lang="en-US" sz="3100" dirty="0">
                <a:solidFill>
                  <a:srgbClr val="0070C0"/>
                </a:solidFill>
              </a:rPr>
            </a:br>
            <a:r>
              <a:rPr lang="en-US" sz="3100" dirty="0">
                <a:solidFill>
                  <a:srgbClr val="0070C0"/>
                </a:solidFill>
              </a:rPr>
              <a:t>    </a:t>
            </a:r>
            <a:r>
              <a:rPr lang="en-US" sz="3100" dirty="0" smtClean="0">
                <a:solidFill>
                  <a:srgbClr val="0070C0"/>
                </a:solidFill>
              </a:rPr>
              <a:t>     </a:t>
            </a:r>
            <a:r>
              <a:rPr lang="en-US" sz="3100" b="1" dirty="0" smtClean="0">
                <a:solidFill>
                  <a:srgbClr val="0070C0"/>
                </a:solidFill>
              </a:rPr>
              <a:t>1</a:t>
            </a:r>
            <a:r>
              <a:rPr lang="en-US" sz="3100" b="1" dirty="0">
                <a:solidFill>
                  <a:srgbClr val="0070C0"/>
                </a:solidFill>
              </a:rPr>
              <a:t>. Clear cell carcinoma</a:t>
            </a:r>
            <a:r>
              <a:rPr lang="ar-IQ" sz="3100" b="1" dirty="0">
                <a:solidFill>
                  <a:srgbClr val="0070C0"/>
                </a:solidFill>
              </a:rPr>
              <a:t/>
            </a:r>
            <a:br>
              <a:rPr lang="ar-IQ" sz="3100" b="1" dirty="0">
                <a:solidFill>
                  <a:srgbClr val="0070C0"/>
                </a:solidFill>
              </a:rPr>
            </a:br>
            <a:r>
              <a:rPr lang="en-US" sz="3100" b="1" dirty="0">
                <a:solidFill>
                  <a:srgbClr val="0070C0"/>
                </a:solidFill>
              </a:rPr>
              <a:t>    </a:t>
            </a:r>
            <a:r>
              <a:rPr lang="en-US" sz="3100" b="1" dirty="0" smtClean="0">
                <a:solidFill>
                  <a:srgbClr val="0070C0"/>
                </a:solidFill>
              </a:rPr>
              <a:t>     2</a:t>
            </a:r>
            <a:r>
              <a:rPr lang="en-US" sz="3100" b="1" dirty="0">
                <a:solidFill>
                  <a:srgbClr val="0070C0"/>
                </a:solidFill>
              </a:rPr>
              <a:t>. Papillary carcinoma   </a:t>
            </a:r>
            <a:br>
              <a:rPr lang="en-US" sz="3100" b="1" dirty="0">
                <a:solidFill>
                  <a:srgbClr val="0070C0"/>
                </a:solidFill>
              </a:rPr>
            </a:br>
            <a:r>
              <a:rPr lang="en-US" sz="3100" b="1" dirty="0">
                <a:solidFill>
                  <a:srgbClr val="0070C0"/>
                </a:solidFill>
              </a:rPr>
              <a:t>   </a:t>
            </a:r>
            <a:r>
              <a:rPr lang="en-US" sz="3100" b="1" dirty="0" smtClean="0">
                <a:solidFill>
                  <a:srgbClr val="0070C0"/>
                </a:solidFill>
              </a:rPr>
              <a:t>      </a:t>
            </a:r>
            <a:r>
              <a:rPr lang="en-US" sz="3100" b="1" dirty="0">
                <a:solidFill>
                  <a:srgbClr val="0070C0"/>
                </a:solidFill>
              </a:rPr>
              <a:t>3. </a:t>
            </a:r>
            <a:r>
              <a:rPr lang="en-US" sz="3100" b="1" dirty="0" err="1">
                <a:solidFill>
                  <a:srgbClr val="0070C0"/>
                </a:solidFill>
              </a:rPr>
              <a:t>Chromophobe</a:t>
            </a:r>
            <a:r>
              <a:rPr lang="en-US" sz="3100" b="1" dirty="0">
                <a:solidFill>
                  <a:srgbClr val="0070C0"/>
                </a:solidFill>
              </a:rPr>
              <a:t> </a:t>
            </a:r>
            <a:r>
              <a:rPr lang="en-US" sz="3100" b="1" dirty="0" smtClean="0">
                <a:solidFill>
                  <a:srgbClr val="0070C0"/>
                </a:solidFill>
              </a:rPr>
              <a:t>carcinoma</a:t>
            </a:r>
            <a:r>
              <a:rPr lang="en-US" b="1" dirty="0">
                <a:solidFill>
                  <a:srgbClr val="FF0000"/>
                </a:solidFill>
              </a:rPr>
              <a:t/>
            </a:r>
            <a:br>
              <a:rPr lang="en-US" b="1" dirty="0">
                <a:solidFill>
                  <a:srgbClr val="FF0000"/>
                </a:solidFill>
              </a:rPr>
            </a:br>
            <a:r>
              <a:rPr lang="en-US" b="1" dirty="0" smtClean="0">
                <a:solidFill>
                  <a:srgbClr val="FF0000"/>
                </a:solidFill>
              </a:rPr>
              <a:t/>
            </a:r>
            <a:br>
              <a:rPr lang="en-US" b="1" dirty="0" smtClean="0">
                <a:solidFill>
                  <a:srgbClr val="FF0000"/>
                </a:solidFill>
              </a:rPr>
            </a:br>
            <a:r>
              <a:rPr lang="en-US" sz="3600" b="1" dirty="0" smtClean="0">
                <a:solidFill>
                  <a:srgbClr val="FF0000"/>
                </a:solidFill>
              </a:rPr>
              <a:t>Clear cell carcinoma</a:t>
            </a:r>
            <a:r>
              <a:rPr lang="en-US" dirty="0" smtClean="0"/>
              <a:t/>
            </a:r>
            <a:br>
              <a:rPr lang="en-US" dirty="0" smtClean="0"/>
            </a:br>
            <a:r>
              <a:rPr lang="en-US" sz="3100" dirty="0" smtClean="0"/>
              <a:t>- The most common subtype (</a:t>
            </a:r>
            <a:r>
              <a:rPr lang="en-US" sz="3100" dirty="0" smtClean="0">
                <a:solidFill>
                  <a:srgbClr val="0070C0"/>
                </a:solidFill>
              </a:rPr>
              <a:t>65%</a:t>
            </a:r>
            <a:r>
              <a:rPr lang="en-US" sz="3100" dirty="0" smtClean="0"/>
              <a:t> of all renal cell                     carcinomas )</a:t>
            </a:r>
            <a:br>
              <a:rPr lang="en-US" sz="3100" dirty="0" smtClean="0"/>
            </a:br>
            <a:r>
              <a:rPr lang="en-US" sz="3100" dirty="0" smtClean="0"/>
              <a:t/>
            </a:r>
            <a:br>
              <a:rPr lang="en-US" sz="3100" dirty="0" smtClean="0"/>
            </a:br>
            <a:r>
              <a:rPr lang="en-US" sz="3100" dirty="0" smtClean="0"/>
              <a:t>- </a:t>
            </a:r>
            <a:r>
              <a:rPr lang="en-US" sz="3100" dirty="0" smtClean="0">
                <a:solidFill>
                  <a:srgbClr val="0070C0"/>
                </a:solidFill>
              </a:rPr>
              <a:t>95%  </a:t>
            </a:r>
            <a:r>
              <a:rPr lang="en-US" sz="3100" dirty="0" smtClean="0"/>
              <a:t>sporadic</a:t>
            </a:r>
            <a:br>
              <a:rPr lang="en-US" sz="3100" dirty="0" smtClean="0"/>
            </a:br>
            <a:r>
              <a:rPr lang="en-US" sz="3100" dirty="0" smtClean="0"/>
              <a:t>- </a:t>
            </a:r>
            <a:r>
              <a:rPr lang="en-US" sz="3100" dirty="0" smtClean="0">
                <a:solidFill>
                  <a:srgbClr val="0070C0"/>
                </a:solidFill>
              </a:rPr>
              <a:t>98%  </a:t>
            </a:r>
            <a:r>
              <a:rPr lang="en-US" sz="3100" dirty="0" smtClean="0"/>
              <a:t>of these tumors</a:t>
            </a:r>
            <a:r>
              <a:rPr lang="en-US" sz="3200" dirty="0" smtClean="0"/>
              <a:t>, whether familial, sporadic, or             associated with VHL disease , have VHL gene                 mutation at 3p </a:t>
            </a:r>
            <a:r>
              <a:rPr lang="ar-IQ" sz="3600" dirty="0" smtClean="0"/>
              <a:t> </a:t>
            </a:r>
            <a:r>
              <a:rPr lang="en-US" sz="3600" dirty="0" smtClean="0"/>
              <a:t/>
            </a:r>
            <a:br>
              <a:rPr lang="en-US" sz="3600" dirty="0" smtClean="0"/>
            </a:br>
            <a:r>
              <a:rPr lang="en-US" sz="3600" dirty="0" smtClean="0"/>
              <a:t/>
            </a:r>
            <a:br>
              <a:rPr lang="en-US" sz="3600" dirty="0" smtClean="0"/>
            </a:br>
            <a:endParaRPr lang="ar-IQ" sz="3100" dirty="0"/>
          </a:p>
        </p:txBody>
      </p:sp>
    </p:spTree>
    <p:extLst>
      <p:ext uri="{BB962C8B-B14F-4D97-AF65-F5344CB8AC3E}">
        <p14:creationId xmlns:p14="http://schemas.microsoft.com/office/powerpoint/2010/main" val="3375981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83</Words>
  <Application>Microsoft Office PowerPoint</Application>
  <PresentationFormat>On-screen Show (4:3)</PresentationFormat>
  <Paragraphs>35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University of Basra  College of medicine     The kidney and the urinary tract  system      Dr. Zainab  A. Ameen Iraqi board of histopathology and forensic medicine </vt:lpstr>
      <vt:lpstr>Neoplasms of the kidney  Benign tumors 1. Renal papillary adenoma  . Small cortical mass, 0.5     cm in size , arise from       tubular epithelial cells  . Yellow-gray, well-    circumscribed nodule . Papillary architecture      with low grade nuclei</vt:lpstr>
      <vt:lpstr> 2.Angiomyolipoma  . Triphasic tumor:   vessels, smooth muscle,    and fat  . Present in 25% to 50%    of patients with    tuberous sclerosis  . Susceptibility to     spontaneous    hemorrhage</vt:lpstr>
      <vt:lpstr>3.Oncocytoma .  10% of renal tumors . Arise from the    intercalated cells of       collecting ducts . well circumscribed   tan or mahogany    brown . Large round    eosinophilic cells    have numerous    mitochondria, solid nests  </vt:lpstr>
      <vt:lpstr>Malignant Neoplasms Renal Cell Carcinoma(RCC)      - 85% of renal cancers in adults    - 2-3 % of all cancers in adult    - Sixth and seventh decades    - 2:1 male preponderance    - Predominantly cortical    - Most cases are sporadic     - Develop in 50%  of individuals with vonHippel-                                                         Lindau disease ( VHL ) -   </vt:lpstr>
      <vt:lpstr>Risk factors 1. Cigarette smokers       2. Obesity 3. Hypertension                4. Unopposed estrogen 5. Asbestos, petroleum products ,heavy metals,   6. ESRD, CKD, acquired cystic disease anTS  </vt:lpstr>
      <vt:lpstr>Clinical features        1. Usually asymptomatic    2. Dull flank pain, palpable mass, and hematuria   3. Constitutional symptoms  4. Paraneoplastic syndromes   5. Metastasis (Lungs , Bone, Lymph nodes, Liver)  </vt:lpstr>
      <vt:lpstr> Spread and metastasis   -  Direct extension into into the ureter  -  May extend to inferior vena cava and the right  side          of the heart - Sites of metastasis  lungs      (50%) , bones (33%)   Prognosis 5-year survival rate 70% , and as high as 95% in the absence of distant metastases  </vt:lpstr>
      <vt:lpstr>  The 3 major types of RCC:           1. Clear cell carcinoma          2. Papillary carcinoma             3. Chromophobe carcinoma  Clear cell carcinoma - The most common subtype (65% of all renal cell                     carcinomas )  - 95%  sporadic - 98%  of these tumors, whether familial, sporadic, or             associated with VHL disease , have VHL gene                 mutation at 3p    </vt:lpstr>
      <vt:lpstr>   Morphology  Gross - Well defined solitary         large (3-15cm) unilateral   mass   - yellow-orange cut              section , prominent           hemorrhage and cystic      changes    </vt:lpstr>
      <vt:lpstr>Microscopy  Compact nests and sheets of cells with clear cytoplasm and   distinct membranes , small round nuclei , scant and highly vascularized stroma </vt:lpstr>
      <vt:lpstr>Papillary carcinoma   - 10% to 15% of renal cancers - Papillary growth pattern  - Familial and sporadic forms - Not associated with 3p deletions - Trisomies 7 and 17 and loss of Y , most cases         have MET gene mutation on chromosome 7  </vt:lpstr>
      <vt:lpstr>Morphology  Gross - Tend to be multifocal and    bilateral  - May show necrosis               ,hemorrhage, cystic              degenerations  - less vibrantly yellow-            orange  </vt:lpstr>
      <vt:lpstr>   Microscopy  . Cuboidal or low columnar       cells arranged in papilla          with fibrovascular core . Foamy macrophages are        common in the papillary        cores . Psammoma bodies may be    present  . The stroma is usually scanty    but highly vascularized</vt:lpstr>
      <vt:lpstr>Chromophobe carcinoma   - 5% of renal cell cancers     - Multiple chromosome losses → extreme                            hypodiploidy    - Arise  from intercalated cells of collecting ducts   - Excellent prognosis compared with that of the clear        cell and papillary cancers</vt:lpstr>
      <vt:lpstr>   Morphology  Gross - Tan brown  Well circumscribed   solitary mass   Microscopy . Pale eosinophilic cells,          perinuclear halo,                   solid sheets    Very prominent distinct       cell membrane </vt:lpstr>
      <vt:lpstr> Wilms tumor   -  Malignant embryonal tumor - The most common primary tumor of the     kidney in children - 2-5 years - Palpable abdominal mass  - Prognosis is generally very good   </vt:lpstr>
      <vt:lpstr>Gross - Unilateral large well                 circumscribed - Soft  tan gray    Microscopy    Triphasic  combination :  1. Blastema cells  2. Epithelial cells 3. Stromal Spindle cells.  </vt:lpstr>
      <vt:lpstr>Urothelial Carcinoma of the Renal Pelvis  - 5% to 10% of primary renal          tumors , arise  from     the renal  pelvis  urothelium   - CF:  obstruction ,hematuria -  Small when discovered - Similar to urothelial tumors of   bladder, most are papillary  </vt:lpstr>
      <vt:lpstr>Ureters   Disorders of the ureter are uncommon  and          include   1.Congenital Anomalies    -uretropelvic junction obstruction (UPJ)    -double and bifid ureters    -diverticuli 2. inflammation 3.Tumors</vt:lpstr>
      <vt:lpstr>Urinary Bladder  Congenital Anomalies  1. Vesicoureteral reflux 2. Diverticula  3. Exstrophy of the bladder 4. Urachal anomalies </vt:lpstr>
      <vt:lpstr>Inflammation cystitis takes many forms 1. Bacterial :       - common      - more in women         - most agents are coliform bacteria 2. Hemorrhagic:      - adenovirus      - cytotoxic drugs </vt:lpstr>
      <vt:lpstr>3. Interstitial cystitis( chronic pelvic pain syndrome)  -  women  - suprapubic pain increase with bladder filling  - frequency, urgency, hematuria , dysuria  - cystoscopy: petechial hemorrhage  - 50% spontaneous remission  - late: transmural fibrosis→ contracted bladder</vt:lpstr>
      <vt:lpstr>4. Malakoplakia   - uncommon   - defect in macrophage phagocytic          function  - accumulation of undigested bacterial     products within macrophages    (abundant granular material)  - yellow mucosal plaques  </vt:lpstr>
      <vt:lpstr> Metaplastic Lesions 1. Cystitis glandularis and cystitis cystica - Common   - Nests of urothelium (Brunn nests) grow downward        into the lamina propria  - Nest are lined by a cuboidal or columnar appearance      (cystitis glandularis), or lined by flattened urothelium     (cystitis cystica) </vt:lpstr>
      <vt:lpstr>                    Cystitis glandularis      Cystitis cystica </vt:lpstr>
      <vt:lpstr>2. Squamous metaplasia    - Results from chronic inflammation, stones &amp;                    schistosomiasis - Predispose to squamous cell carcinoma of the bladder   Neoplasms -  5 % of cancers - 95% of bladder tumors are of epithelial origin - Most epithelial tumors are urothelial                                  (urothelial or transitional tumors)</vt:lpstr>
      <vt:lpstr>Urothelial carcinoma   - 90% of all bladder carcinomas    - higher in men    - more in developed nations      - Trigone  is the most common site    -  50 - 80 years  Predisposing factors   1. Cigarette smoking  2. Chemical substances: aryl amines  3. Cyclophosphamide   4. Bladder Radiation </vt:lpstr>
      <vt:lpstr>-Two distinct precursor lesions ( found in 50% of cases):     1. Non invasive papillary neoplasm        2. CIS  - the most  important prognostic factors for the                    noninvasive carcinoma is the grade  Classification of papillary urothelial tumors 1. Papilloma 2. Papillary urothelial neoplasm  of uncertain                      malignant potential (PUNLMP) 3. Low grade papillary urothelial      carcinoma (LGUC) 4. High grade papillary urothelial                                           carcinoma (HGUC)</vt:lpstr>
      <vt:lpstr>Papillomas   -younger patients.   - Single small (0.5- 2 cm)  - finger-like papillae   - identical to normal     urothelium  PUNLMP histologically similar  with papilloma,but having thicker urothelium </vt:lpstr>
      <vt:lpstr>          LGUC                                                            HGUC   - orderly apearance                               - dyscohesive cells - mild nuclear atypia                            - loss of polarity                                                                   -  high grade nuclei    </vt:lpstr>
      <vt:lpstr> Invasive urothelial carcinoma -  associated with papillary urothelial cancer or                   adjacent CIS   -  invade the lamina propria or extend deeper into the        underlying muscle - almost all invasive carcinomas are of high grade    clinical features painless hematuria, frequency, urgency, dysuria </vt:lpstr>
      <vt:lpstr>Prognosis depend on : - Tumor Grade - Tumor Stage  Squamous cell carcinoma   - 3-7% of bladder cancer   - associated with  chronic bladder irritation and                  infection( schistosomiasis)   Adenocarcinoma   -rare  -histologically identical to adenocarcinoma of the GIT</vt:lpstr>
      <vt:lpstr>Urethra 1. Inflammation      -gonococcal              - non gonococcal  2. tumors &gt; Urethral caruncale: Painful red inflammatory nodule      1-1.5 cm   in the external urethral meatus in female  &gt; benign epithelial tumors  &gt; primary carcinoma(rare)  -proximal urethra: urothelial carcinoma -distal urethra: squamous cell carcinoma</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247</cp:revision>
  <dcterms:created xsi:type="dcterms:W3CDTF">2022-04-17T14:35:36Z</dcterms:created>
  <dcterms:modified xsi:type="dcterms:W3CDTF">2022-04-19T17:03:03Z</dcterms:modified>
</cp:coreProperties>
</file>